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7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20"/>
  </p:notesMasterIdLst>
  <p:sldIdLst>
    <p:sldId id="257" r:id="rId3"/>
    <p:sldId id="401" r:id="rId4"/>
    <p:sldId id="279" r:id="rId5"/>
    <p:sldId id="376" r:id="rId6"/>
    <p:sldId id="283" r:id="rId7"/>
    <p:sldId id="377" r:id="rId8"/>
    <p:sldId id="356" r:id="rId9"/>
    <p:sldId id="378" r:id="rId10"/>
    <p:sldId id="379" r:id="rId11"/>
    <p:sldId id="402" r:id="rId12"/>
    <p:sldId id="412" r:id="rId13"/>
    <p:sldId id="405" r:id="rId14"/>
    <p:sldId id="406" r:id="rId15"/>
    <p:sldId id="407" r:id="rId16"/>
    <p:sldId id="354" r:id="rId17"/>
    <p:sldId id="414" r:id="rId18"/>
    <p:sldId id="416" r:id="rId1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A63"/>
    <a:srgbClr val="FF0000"/>
    <a:srgbClr val="FF66CC"/>
    <a:srgbClr val="0066FF"/>
    <a:srgbClr val="CC0066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5560" autoAdjust="0"/>
  </p:normalViewPr>
  <p:slideViewPr>
    <p:cSldViewPr>
      <p:cViewPr>
        <p:scale>
          <a:sx n="71" d="100"/>
          <a:sy n="71" d="100"/>
        </p:scale>
        <p:origin x="-13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2" d="100"/>
        <a:sy n="8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ectores\Desktop\Ing%20Mata\Presentaciones\Panorama%20ETV%20semanal\2019\Casos%20dengue%20por%20semana%20SLP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Vectores\Desktop\Ing%20Mata\Presentaciones\Panorama%20ETV%20semanal\2019\Casos%20dengue%20por%20semana%20SLP.xlsx" TargetMode="External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Vectores\Desktop\Ing%20Mata\Presentaciones\Panorama%20ETV%20semanal\2019\Casos%20dengue%20por%20semana%20SLP.xlsx" TargetMode="External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068001522478112E-2"/>
          <c:y val="3.0535902598025116E-2"/>
          <c:w val="0.93751417948366988"/>
          <c:h val="0.78681012976523534"/>
        </c:manualLayout>
      </c:layout>
      <c:lineChart>
        <c:grouping val="standard"/>
        <c:varyColors val="0"/>
        <c:ser>
          <c:idx val="0"/>
          <c:order val="0"/>
          <c:tx>
            <c:strRef>
              <c:f>'Probables 2018-2019'!$B$1</c:f>
              <c:strCache>
                <c:ptCount val="1"/>
                <c:pt idx="0">
                  <c:v>Probables 2018</c:v>
                </c:pt>
              </c:strCache>
            </c:strRef>
          </c:tx>
          <c:spPr>
            <a:ln w="31750">
              <a:solidFill>
                <a:srgbClr val="00DA63"/>
              </a:solidFill>
            </a:ln>
          </c:spPr>
          <c:marker>
            <c:symbol val="none"/>
          </c:marker>
          <c:val>
            <c:numRef>
              <c:f>'Probables 2018-2019'!$B$2:$B$53</c:f>
              <c:numCache>
                <c:formatCode>General</c:formatCode>
                <c:ptCount val="52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0</c:v>
                </c:pt>
                <c:pt idx="5">
                  <c:v>5</c:v>
                </c:pt>
                <c:pt idx="6">
                  <c:v>1</c:v>
                </c:pt>
                <c:pt idx="7">
                  <c:v>3</c:v>
                </c:pt>
                <c:pt idx="8">
                  <c:v>3</c:v>
                </c:pt>
                <c:pt idx="9">
                  <c:v>9</c:v>
                </c:pt>
                <c:pt idx="10">
                  <c:v>5</c:v>
                </c:pt>
                <c:pt idx="11">
                  <c:v>5</c:v>
                </c:pt>
                <c:pt idx="12">
                  <c:v>2</c:v>
                </c:pt>
                <c:pt idx="13">
                  <c:v>10</c:v>
                </c:pt>
                <c:pt idx="14">
                  <c:v>3</c:v>
                </c:pt>
                <c:pt idx="15">
                  <c:v>9</c:v>
                </c:pt>
                <c:pt idx="16">
                  <c:v>4</c:v>
                </c:pt>
                <c:pt idx="17">
                  <c:v>9</c:v>
                </c:pt>
                <c:pt idx="18">
                  <c:v>12</c:v>
                </c:pt>
                <c:pt idx="19">
                  <c:v>18</c:v>
                </c:pt>
                <c:pt idx="20">
                  <c:v>16</c:v>
                </c:pt>
                <c:pt idx="21">
                  <c:v>18</c:v>
                </c:pt>
                <c:pt idx="22">
                  <c:v>32</c:v>
                </c:pt>
                <c:pt idx="23">
                  <c:v>38</c:v>
                </c:pt>
                <c:pt idx="24">
                  <c:v>57</c:v>
                </c:pt>
                <c:pt idx="25">
                  <c:v>36</c:v>
                </c:pt>
                <c:pt idx="26">
                  <c:v>37</c:v>
                </c:pt>
                <c:pt idx="27">
                  <c:v>40</c:v>
                </c:pt>
                <c:pt idx="28">
                  <c:v>34</c:v>
                </c:pt>
                <c:pt idx="29">
                  <c:v>26</c:v>
                </c:pt>
                <c:pt idx="30">
                  <c:v>23</c:v>
                </c:pt>
                <c:pt idx="31">
                  <c:v>24</c:v>
                </c:pt>
                <c:pt idx="32">
                  <c:v>45</c:v>
                </c:pt>
                <c:pt idx="33">
                  <c:v>49</c:v>
                </c:pt>
                <c:pt idx="34">
                  <c:v>73</c:v>
                </c:pt>
                <c:pt idx="35">
                  <c:v>103</c:v>
                </c:pt>
                <c:pt idx="36">
                  <c:v>106</c:v>
                </c:pt>
                <c:pt idx="37">
                  <c:v>137</c:v>
                </c:pt>
                <c:pt idx="38">
                  <c:v>193</c:v>
                </c:pt>
                <c:pt idx="39">
                  <c:v>134</c:v>
                </c:pt>
                <c:pt idx="40">
                  <c:v>154</c:v>
                </c:pt>
                <c:pt idx="41">
                  <c:v>156</c:v>
                </c:pt>
                <c:pt idx="42">
                  <c:v>98</c:v>
                </c:pt>
                <c:pt idx="43">
                  <c:v>108</c:v>
                </c:pt>
                <c:pt idx="44">
                  <c:v>165</c:v>
                </c:pt>
                <c:pt idx="45">
                  <c:v>54</c:v>
                </c:pt>
                <c:pt idx="46">
                  <c:v>50</c:v>
                </c:pt>
                <c:pt idx="47">
                  <c:v>46</c:v>
                </c:pt>
                <c:pt idx="48">
                  <c:v>23</c:v>
                </c:pt>
                <c:pt idx="49">
                  <c:v>13</c:v>
                </c:pt>
                <c:pt idx="50">
                  <c:v>11</c:v>
                </c:pt>
                <c:pt idx="51">
                  <c:v>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'Probables 2018-2019'!$E$1</c:f>
              <c:strCache>
                <c:ptCount val="1"/>
                <c:pt idx="0">
                  <c:v>Probables 2019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'Probables 2018-2019'!$E$2:$E$53</c:f>
              <c:numCache>
                <c:formatCode>General</c:formatCode>
                <c:ptCount val="52"/>
                <c:pt idx="0">
                  <c:v>0</c:v>
                </c:pt>
                <c:pt idx="1">
                  <c:v>14</c:v>
                </c:pt>
                <c:pt idx="2">
                  <c:v>16</c:v>
                </c:pt>
                <c:pt idx="3">
                  <c:v>13</c:v>
                </c:pt>
                <c:pt idx="4">
                  <c:v>25</c:v>
                </c:pt>
                <c:pt idx="5">
                  <c:v>23</c:v>
                </c:pt>
                <c:pt idx="6">
                  <c:v>14</c:v>
                </c:pt>
                <c:pt idx="7">
                  <c:v>22</c:v>
                </c:pt>
                <c:pt idx="8">
                  <c:v>10</c:v>
                </c:pt>
                <c:pt idx="9">
                  <c:v>4</c:v>
                </c:pt>
                <c:pt idx="10">
                  <c:v>12</c:v>
                </c:pt>
                <c:pt idx="11">
                  <c:v>16</c:v>
                </c:pt>
                <c:pt idx="12">
                  <c:v>27</c:v>
                </c:pt>
                <c:pt idx="13">
                  <c:v>8</c:v>
                </c:pt>
                <c:pt idx="14">
                  <c:v>13</c:v>
                </c:pt>
                <c:pt idx="15">
                  <c:v>13</c:v>
                </c:pt>
                <c:pt idx="16">
                  <c:v>16</c:v>
                </c:pt>
                <c:pt idx="17">
                  <c:v>12</c:v>
                </c:pt>
                <c:pt idx="18">
                  <c:v>26</c:v>
                </c:pt>
                <c:pt idx="19">
                  <c:v>31</c:v>
                </c:pt>
                <c:pt idx="20">
                  <c:v>44</c:v>
                </c:pt>
                <c:pt idx="21">
                  <c:v>40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940736"/>
        <c:axId val="94618368"/>
      </c:lineChart>
      <c:catAx>
        <c:axId val="93940736"/>
        <c:scaling>
          <c:orientation val="minMax"/>
        </c:scaling>
        <c:delete val="0"/>
        <c:axPos val="b"/>
        <c:majorTickMark val="out"/>
        <c:minorTickMark val="none"/>
        <c:tickLblPos val="nextTo"/>
        <c:crossAx val="94618368"/>
        <c:crosses val="autoZero"/>
        <c:auto val="1"/>
        <c:lblAlgn val="ctr"/>
        <c:lblOffset val="100"/>
        <c:noMultiLvlLbl val="0"/>
      </c:catAx>
      <c:valAx>
        <c:axId val="946183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394073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es-MX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6984918342406399E-2"/>
          <c:y val="3.8626035463335123E-2"/>
          <c:w val="0.80183668063669977"/>
          <c:h val="0.69559770851501557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Muestreo</c:v>
                </c:pt>
              </c:strCache>
            </c:strRef>
          </c:tx>
          <c:spPr>
            <a:ln w="31750">
              <a:solidFill>
                <a:srgbClr val="CC0066"/>
              </a:solidFill>
            </a:ln>
          </c:spPr>
          <c:marker>
            <c:symbol val="none"/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0.0</c:formatCode>
                <c:ptCount val="52"/>
                <c:pt idx="0" formatCode="General">
                  <c:v>0</c:v>
                </c:pt>
                <c:pt idx="1">
                  <c:v>66.666666666666671</c:v>
                </c:pt>
                <c:pt idx="2">
                  <c:v>72.727272727272734</c:v>
                </c:pt>
                <c:pt idx="3" formatCode="General">
                  <c:v>100</c:v>
                </c:pt>
                <c:pt idx="4" formatCode="General">
                  <c:v>83.333333333333329</c:v>
                </c:pt>
                <c:pt idx="5" formatCode="General">
                  <c:v>85.714285714285708</c:v>
                </c:pt>
                <c:pt idx="6" formatCode="General">
                  <c:v>100</c:v>
                </c:pt>
                <c:pt idx="7" formatCode="General">
                  <c:v>88.888888888888886</c:v>
                </c:pt>
                <c:pt idx="8" formatCode="General">
                  <c:v>83.333333333333329</c:v>
                </c:pt>
                <c:pt idx="9" formatCode="General">
                  <c:v>100</c:v>
                </c:pt>
                <c:pt idx="10" formatCode="General">
                  <c:v>100</c:v>
                </c:pt>
                <c:pt idx="11" formatCode="General">
                  <c:v>80</c:v>
                </c:pt>
                <c:pt idx="12" formatCode="General">
                  <c:v>66.666666666666671</c:v>
                </c:pt>
                <c:pt idx="13" formatCode="General">
                  <c:v>100</c:v>
                </c:pt>
                <c:pt idx="14" formatCode="General">
                  <c:v>100</c:v>
                </c:pt>
                <c:pt idx="15" formatCode="General">
                  <c:v>0</c:v>
                </c:pt>
                <c:pt idx="16" formatCode="General">
                  <c:v>100</c:v>
                </c:pt>
                <c:pt idx="17" formatCode="General">
                  <c:v>100</c:v>
                </c:pt>
                <c:pt idx="18" formatCode="General">
                  <c:v>100</c:v>
                </c:pt>
                <c:pt idx="19" formatCode="General">
                  <c:v>100</c:v>
                </c:pt>
                <c:pt idx="20" formatCode="General">
                  <c:v>80</c:v>
                </c:pt>
                <c:pt idx="21" formatCode="General">
                  <c:v>81.25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1697408"/>
        <c:axId val="141699328"/>
      </c:lineChart>
      <c:lineChart>
        <c:grouping val="standard"/>
        <c:varyColors val="0"/>
        <c:ser>
          <c:idx val="2"/>
          <c:order val="1"/>
          <c:tx>
            <c:strRef>
              <c:f>Hoja1!$C$1</c:f>
              <c:strCache>
                <c:ptCount val="1"/>
                <c:pt idx="0">
                  <c:v>Positividad</c:v>
                </c:pt>
              </c:strCache>
            </c:strRef>
          </c:tx>
          <c:spPr>
            <a:ln w="31750">
              <a:solidFill>
                <a:srgbClr val="0066FF"/>
              </a:solidFill>
            </a:ln>
          </c:spPr>
          <c:marker>
            <c:symbol val="none"/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Hoja1!$C$2:$C$53</c:f>
              <c:numCache>
                <c:formatCode>0.0</c:formatCode>
                <c:ptCount val="52"/>
                <c:pt idx="0" formatCode="General">
                  <c:v>0</c:v>
                </c:pt>
                <c:pt idx="1">
                  <c:v>50</c:v>
                </c:pt>
                <c:pt idx="2">
                  <c:v>50</c:v>
                </c:pt>
                <c:pt idx="3" formatCode="General">
                  <c:v>0</c:v>
                </c:pt>
                <c:pt idx="4" formatCode="General">
                  <c:v>16.666666666666664</c:v>
                </c:pt>
                <c:pt idx="5" formatCode="General">
                  <c:v>0</c:v>
                </c:pt>
                <c:pt idx="6" formatCode="General">
                  <c:v>0</c:v>
                </c:pt>
                <c:pt idx="7" formatCode="General">
                  <c:v>0</c:v>
                </c:pt>
                <c:pt idx="8" formatCode="General">
                  <c:v>20</c:v>
                </c:pt>
                <c:pt idx="9" formatCode="General">
                  <c:v>0</c:v>
                </c:pt>
                <c:pt idx="10" formatCode="General">
                  <c:v>10</c:v>
                </c:pt>
                <c:pt idx="11" formatCode="General">
                  <c:v>25</c:v>
                </c:pt>
                <c:pt idx="12" formatCode="General">
                  <c:v>0</c:v>
                </c:pt>
                <c:pt idx="13" formatCode="General">
                  <c:v>0</c:v>
                </c:pt>
                <c:pt idx="14" formatCode="General">
                  <c:v>0</c:v>
                </c:pt>
                <c:pt idx="15" formatCode="General">
                  <c:v>0</c:v>
                </c:pt>
                <c:pt idx="16" formatCode="General">
                  <c:v>0</c:v>
                </c:pt>
                <c:pt idx="17" formatCode="General">
                  <c:v>0</c:v>
                </c:pt>
                <c:pt idx="18" formatCode="General">
                  <c:v>0</c:v>
                </c:pt>
                <c:pt idx="19" formatCode="General">
                  <c:v>21.428571428571427</c:v>
                </c:pt>
                <c:pt idx="20" formatCode="General">
                  <c:v>25</c:v>
                </c:pt>
                <c:pt idx="21" formatCode="General">
                  <c:v>16.666666666666664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1765632"/>
        <c:axId val="141728384"/>
      </c:lineChart>
      <c:catAx>
        <c:axId val="1416974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MX"/>
          </a:p>
        </c:txPr>
        <c:crossAx val="141699328"/>
        <c:crosses val="autoZero"/>
        <c:auto val="1"/>
        <c:lblAlgn val="ctr"/>
        <c:lblOffset val="100"/>
        <c:noMultiLvlLbl val="0"/>
      </c:catAx>
      <c:valAx>
        <c:axId val="141699328"/>
        <c:scaling>
          <c:orientation val="minMax"/>
          <c:max val="100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s-MX"/>
          </a:p>
        </c:txPr>
        <c:crossAx val="141697408"/>
        <c:crosses val="autoZero"/>
        <c:crossBetween val="between"/>
      </c:valAx>
      <c:valAx>
        <c:axId val="141728384"/>
        <c:scaling>
          <c:orientation val="minMax"/>
          <c:max val="100"/>
        </c:scaling>
        <c:delete val="1"/>
        <c:axPos val="r"/>
        <c:numFmt formatCode="General" sourceLinked="1"/>
        <c:majorTickMark val="out"/>
        <c:minorTickMark val="none"/>
        <c:tickLblPos val="nextTo"/>
        <c:crossAx val="141765632"/>
        <c:crosses val="max"/>
        <c:crossBetween val="between"/>
      </c:valAx>
      <c:catAx>
        <c:axId val="1417656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1728384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87103923356248059"/>
          <c:y val="0.11668084871544945"/>
          <c:w val="0.12249779202911698"/>
          <c:h val="0.27413179386634468"/>
        </c:manualLayout>
      </c:layout>
      <c:overlay val="0"/>
      <c:txPr>
        <a:bodyPr/>
        <a:lstStyle/>
        <a:p>
          <a:pPr>
            <a:defRPr sz="11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6984918342406399E-2"/>
          <c:y val="3.8626035463335123E-2"/>
          <c:w val="0.92897502129393028"/>
          <c:h val="0.69559770851501557"/>
        </c:manualLayout>
      </c:layout>
      <c:areaChart>
        <c:grouping val="standard"/>
        <c:varyColors val="0"/>
        <c:ser>
          <c:idx val="3"/>
          <c:order val="3"/>
          <c:tx>
            <c:strRef>
              <c:f>Hoja1!#¡REF!</c:f>
              <c:strCache>
                <c:ptCount val="1"/>
                <c:pt idx="0">
                  <c:v>#REF!</c:v>
                </c:pt>
              </c:strCache>
            </c:strRef>
          </c:tx>
          <c:spPr>
            <a:ln w="31750">
              <a:noFill/>
              <a:prstDash val="dash"/>
            </a:ln>
          </c:spP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Hoja1!#¡REF!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115904"/>
        <c:axId val="139114368"/>
      </c:areaChar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Probables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General</c:formatCode>
                <c:ptCount val="52"/>
                <c:pt idx="0">
                  <c:v>0</c:v>
                </c:pt>
                <c:pt idx="1">
                  <c:v>3</c:v>
                </c:pt>
                <c:pt idx="2">
                  <c:v>2</c:v>
                </c:pt>
                <c:pt idx="3">
                  <c:v>4</c:v>
                </c:pt>
                <c:pt idx="4">
                  <c:v>8</c:v>
                </c:pt>
                <c:pt idx="5">
                  <c:v>5</c:v>
                </c:pt>
                <c:pt idx="6">
                  <c:v>5</c:v>
                </c:pt>
                <c:pt idx="7">
                  <c:v>4</c:v>
                </c:pt>
                <c:pt idx="8">
                  <c:v>3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2</c:v>
                </c:pt>
                <c:pt idx="14">
                  <c:v>3</c:v>
                </c:pt>
                <c:pt idx="15">
                  <c:v>6</c:v>
                </c:pt>
                <c:pt idx="16">
                  <c:v>6</c:v>
                </c:pt>
                <c:pt idx="17">
                  <c:v>9</c:v>
                </c:pt>
                <c:pt idx="18">
                  <c:v>8</c:v>
                </c:pt>
                <c:pt idx="19">
                  <c:v>11</c:v>
                </c:pt>
                <c:pt idx="20">
                  <c:v>15</c:v>
                </c:pt>
                <c:pt idx="21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9000448"/>
        <c:axId val="139112832"/>
      </c:barChart>
      <c:lineChart>
        <c:grouping val="standard"/>
        <c:varyColors val="0"/>
        <c:ser>
          <c:idx val="1"/>
          <c:order val="1"/>
          <c:tx>
            <c:strRef>
              <c:f>Hoja1!$C$1</c:f>
              <c:strCache>
                <c:ptCount val="1"/>
                <c:pt idx="0">
                  <c:v>Confirmados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Hoja1!$C$2:$C$53</c:f>
              <c:numCache>
                <c:formatCode>General</c:formatCode>
                <c:ptCount val="52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0</c:v>
                </c:pt>
                <c:pt idx="6">
                  <c:v>0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3</c:v>
                </c:pt>
                <c:pt idx="17">
                  <c:v>3</c:v>
                </c:pt>
                <c:pt idx="18">
                  <c:v>0</c:v>
                </c:pt>
                <c:pt idx="19">
                  <c:v>1</c:v>
                </c:pt>
                <c:pt idx="20">
                  <c:v>1</c:v>
                </c:pt>
                <c:pt idx="21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9000448"/>
        <c:axId val="139112832"/>
      </c:lineChart>
      <c:lineChart>
        <c:grouping val="standard"/>
        <c:varyColors val="0"/>
        <c:ser>
          <c:idx val="2"/>
          <c:order val="2"/>
          <c:tx>
            <c:v>Estimados</c:v>
          </c:tx>
          <c:spPr>
            <a:ln w="28575">
              <a:solidFill>
                <a:schemeClr val="tx1"/>
              </a:solidFill>
              <a:prstDash val="dash"/>
            </a:ln>
          </c:spPr>
          <c:marker>
            <c:symbol val="none"/>
          </c:marker>
          <c:val>
            <c:numRef>
              <c:f>Hoja1!$D$2:$D$53</c:f>
              <c:numCache>
                <c:formatCode>0</c:formatCode>
                <c:ptCount val="52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 formatCode="General">
                  <c:v>0</c:v>
                </c:pt>
                <c:pt idx="4">
                  <c:v>2.2857142857142856</c:v>
                </c:pt>
                <c:pt idx="5" formatCode="General">
                  <c:v>0</c:v>
                </c:pt>
                <c:pt idx="6" formatCode="General">
                  <c:v>0</c:v>
                </c:pt>
                <c:pt idx="7" formatCode="General">
                  <c:v>2</c:v>
                </c:pt>
                <c:pt idx="8" formatCode="General">
                  <c:v>0</c:v>
                </c:pt>
                <c:pt idx="9" formatCode="General">
                  <c:v>0</c:v>
                </c:pt>
                <c:pt idx="10">
                  <c:v>1</c:v>
                </c:pt>
                <c:pt idx="11" formatCode="General">
                  <c:v>0</c:v>
                </c:pt>
                <c:pt idx="12" formatCode="General">
                  <c:v>0</c:v>
                </c:pt>
                <c:pt idx="13" formatCode="General">
                  <c:v>0</c:v>
                </c:pt>
                <c:pt idx="14" formatCode="General">
                  <c:v>0</c:v>
                </c:pt>
                <c:pt idx="15" formatCode="General">
                  <c:v>0</c:v>
                </c:pt>
                <c:pt idx="16" formatCode="General">
                  <c:v>3.6</c:v>
                </c:pt>
                <c:pt idx="17" formatCode="General">
                  <c:v>3.8571428571428572</c:v>
                </c:pt>
                <c:pt idx="18" formatCode="General">
                  <c:v>0</c:v>
                </c:pt>
                <c:pt idx="19" formatCode="General">
                  <c:v>1.375</c:v>
                </c:pt>
                <c:pt idx="20" formatCode="General">
                  <c:v>1.875</c:v>
                </c:pt>
                <c:pt idx="21" formatCode="General">
                  <c:v>12.571428571428571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9115904"/>
        <c:axId val="139114368"/>
      </c:lineChart>
      <c:catAx>
        <c:axId val="139000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MX"/>
          </a:p>
        </c:txPr>
        <c:crossAx val="139112832"/>
        <c:crosses val="autoZero"/>
        <c:auto val="1"/>
        <c:lblAlgn val="ctr"/>
        <c:lblOffset val="100"/>
        <c:noMultiLvlLbl val="0"/>
      </c:catAx>
      <c:valAx>
        <c:axId val="139112832"/>
        <c:scaling>
          <c:orientation val="minMax"/>
          <c:max val="25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s-MX"/>
          </a:p>
        </c:txPr>
        <c:crossAx val="139000448"/>
        <c:crosses val="autoZero"/>
        <c:crossBetween val="between"/>
      </c:valAx>
      <c:valAx>
        <c:axId val="139114368"/>
        <c:scaling>
          <c:orientation val="minMax"/>
          <c:max val="100"/>
        </c:scaling>
        <c:delete val="1"/>
        <c:axPos val="r"/>
        <c:numFmt formatCode="General" sourceLinked="1"/>
        <c:majorTickMark val="out"/>
        <c:minorTickMark val="none"/>
        <c:tickLblPos val="nextTo"/>
        <c:crossAx val="139115904"/>
        <c:crosses val="max"/>
        <c:crossBetween val="between"/>
      </c:valAx>
      <c:catAx>
        <c:axId val="1391159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39114368"/>
        <c:crosses val="autoZero"/>
        <c:auto val="1"/>
        <c:lblAlgn val="ctr"/>
        <c:lblOffset val="100"/>
        <c:noMultiLvlLbl val="0"/>
      </c:catAx>
    </c:plotArea>
    <c:legend>
      <c:legendPos val="b"/>
      <c:legendEntry>
        <c:idx val="0"/>
        <c:delete val="1"/>
      </c:legendEntry>
      <c:layout>
        <c:manualLayout>
          <c:xMode val="edge"/>
          <c:yMode val="edge"/>
          <c:x val="0.17572316270617572"/>
          <c:y val="0.88446516559426369"/>
          <c:w val="0.55673299006173271"/>
          <c:h val="7.3982374409896565E-2"/>
        </c:manualLayout>
      </c:layout>
      <c:overlay val="0"/>
      <c:txPr>
        <a:bodyPr/>
        <a:lstStyle/>
        <a:p>
          <a:pPr>
            <a:defRPr sz="11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6984918342406399E-2"/>
          <c:y val="3.8626035463335123E-2"/>
          <c:w val="0.80183668063669977"/>
          <c:h val="0.69559770851501557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Muestreo</c:v>
                </c:pt>
              </c:strCache>
            </c:strRef>
          </c:tx>
          <c:spPr>
            <a:ln w="31750">
              <a:solidFill>
                <a:srgbClr val="CC0066"/>
              </a:solidFill>
            </a:ln>
          </c:spPr>
          <c:marker>
            <c:symbol val="none"/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0</c:formatCode>
                <c:ptCount val="52"/>
                <c:pt idx="0">
                  <c:v>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83.333333333333329</c:v>
                </c:pt>
                <c:pt idx="5">
                  <c:v>100</c:v>
                </c:pt>
                <c:pt idx="6" formatCode="General">
                  <c:v>100</c:v>
                </c:pt>
                <c:pt idx="7" formatCode="General">
                  <c:v>75</c:v>
                </c:pt>
                <c:pt idx="8" formatCode="General">
                  <c:v>100</c:v>
                </c:pt>
                <c:pt idx="9" formatCode="General">
                  <c:v>0</c:v>
                </c:pt>
                <c:pt idx="10" formatCode="General">
                  <c:v>100</c:v>
                </c:pt>
                <c:pt idx="11" formatCode="General">
                  <c:v>100</c:v>
                </c:pt>
                <c:pt idx="12" formatCode="General">
                  <c:v>100</c:v>
                </c:pt>
                <c:pt idx="13" formatCode="General">
                  <c:v>100</c:v>
                </c:pt>
                <c:pt idx="14" formatCode="General">
                  <c:v>100</c:v>
                </c:pt>
                <c:pt idx="15" formatCode="General">
                  <c:v>83.333333333333329</c:v>
                </c:pt>
                <c:pt idx="16" formatCode="General">
                  <c:v>83.333333333333329</c:v>
                </c:pt>
                <c:pt idx="17" formatCode="General">
                  <c:v>77.777777777777771</c:v>
                </c:pt>
                <c:pt idx="18" formatCode="General">
                  <c:v>50</c:v>
                </c:pt>
                <c:pt idx="19" formatCode="General">
                  <c:v>80</c:v>
                </c:pt>
                <c:pt idx="20" formatCode="General">
                  <c:v>66.666666666666671</c:v>
                </c:pt>
                <c:pt idx="21" formatCode="General">
                  <c:v>63.636363636363633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9335552"/>
        <c:axId val="139337088"/>
      </c:lineChart>
      <c:lineChart>
        <c:grouping val="standard"/>
        <c:varyColors val="0"/>
        <c:ser>
          <c:idx val="2"/>
          <c:order val="1"/>
          <c:tx>
            <c:strRef>
              <c:f>Hoja1!$C$1</c:f>
              <c:strCache>
                <c:ptCount val="1"/>
                <c:pt idx="0">
                  <c:v>Positividad</c:v>
                </c:pt>
              </c:strCache>
            </c:strRef>
          </c:tx>
          <c:spPr>
            <a:ln w="31750">
              <a:solidFill>
                <a:srgbClr val="0066FF"/>
              </a:solidFill>
            </a:ln>
          </c:spPr>
          <c:marker>
            <c:symbol val="none"/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Hoja1!$C$2:$C$53</c:f>
              <c:numCache>
                <c:formatCode>0</c:formatCode>
                <c:ptCount val="52"/>
                <c:pt idx="0">
                  <c:v>0</c:v>
                </c:pt>
                <c:pt idx="1">
                  <c:v>33.333333333333329</c:v>
                </c:pt>
                <c:pt idx="2">
                  <c:v>0</c:v>
                </c:pt>
                <c:pt idx="3">
                  <c:v>0</c:v>
                </c:pt>
                <c:pt idx="4">
                  <c:v>28.571428571428569</c:v>
                </c:pt>
                <c:pt idx="5">
                  <c:v>0</c:v>
                </c:pt>
                <c:pt idx="6" formatCode="General">
                  <c:v>0</c:v>
                </c:pt>
                <c:pt idx="7" formatCode="General">
                  <c:v>50</c:v>
                </c:pt>
                <c:pt idx="8" formatCode="General">
                  <c:v>0</c:v>
                </c:pt>
                <c:pt idx="9" formatCode="General">
                  <c:v>0</c:v>
                </c:pt>
                <c:pt idx="10" formatCode="General">
                  <c:v>50</c:v>
                </c:pt>
                <c:pt idx="11" formatCode="General">
                  <c:v>0</c:v>
                </c:pt>
                <c:pt idx="12" formatCode="General">
                  <c:v>0</c:v>
                </c:pt>
                <c:pt idx="13" formatCode="General">
                  <c:v>0</c:v>
                </c:pt>
                <c:pt idx="14" formatCode="General">
                  <c:v>0</c:v>
                </c:pt>
                <c:pt idx="15" formatCode="General">
                  <c:v>0</c:v>
                </c:pt>
                <c:pt idx="16" formatCode="General">
                  <c:v>60</c:v>
                </c:pt>
                <c:pt idx="17" formatCode="General">
                  <c:v>42.857142857142854</c:v>
                </c:pt>
                <c:pt idx="18" formatCode="General">
                  <c:v>0</c:v>
                </c:pt>
                <c:pt idx="19" formatCode="General">
                  <c:v>12.5</c:v>
                </c:pt>
                <c:pt idx="20" formatCode="General">
                  <c:v>12.5</c:v>
                </c:pt>
                <c:pt idx="21" formatCode="General">
                  <c:v>57.142857142857139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9373184"/>
        <c:axId val="139371648"/>
      </c:lineChart>
      <c:catAx>
        <c:axId val="139335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MX"/>
          </a:p>
        </c:txPr>
        <c:crossAx val="139337088"/>
        <c:crosses val="autoZero"/>
        <c:auto val="1"/>
        <c:lblAlgn val="ctr"/>
        <c:lblOffset val="100"/>
        <c:noMultiLvlLbl val="0"/>
      </c:catAx>
      <c:valAx>
        <c:axId val="139337088"/>
        <c:scaling>
          <c:orientation val="minMax"/>
          <c:max val="100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s-MX"/>
          </a:p>
        </c:txPr>
        <c:crossAx val="139335552"/>
        <c:crosses val="autoZero"/>
        <c:crossBetween val="between"/>
      </c:valAx>
      <c:valAx>
        <c:axId val="139371648"/>
        <c:scaling>
          <c:orientation val="minMax"/>
          <c:max val="100"/>
        </c:scaling>
        <c:delete val="1"/>
        <c:axPos val="r"/>
        <c:numFmt formatCode="0" sourceLinked="1"/>
        <c:majorTickMark val="out"/>
        <c:minorTickMark val="none"/>
        <c:tickLblPos val="nextTo"/>
        <c:crossAx val="139373184"/>
        <c:crosses val="max"/>
        <c:crossBetween val="between"/>
      </c:valAx>
      <c:catAx>
        <c:axId val="1393731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39371648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87103923356248059"/>
          <c:y val="0.11668084871544945"/>
          <c:w val="0.12249779202911698"/>
          <c:h val="0.27413179386634468"/>
        </c:manualLayout>
      </c:layout>
      <c:overlay val="0"/>
      <c:txPr>
        <a:bodyPr/>
        <a:lstStyle/>
        <a:p>
          <a:pPr>
            <a:defRPr sz="11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6984918342406399E-2"/>
          <c:y val="3.8626035463335123E-2"/>
          <c:w val="0.92897502129393028"/>
          <c:h val="0.69559770851501557"/>
        </c:manualLayout>
      </c:layout>
      <c:areaChart>
        <c:grouping val="standard"/>
        <c:varyColors val="0"/>
        <c:ser>
          <c:idx val="3"/>
          <c:order val="3"/>
          <c:tx>
            <c:strRef>
              <c:f>Hoja1!#¡REF!</c:f>
              <c:strCache>
                <c:ptCount val="1"/>
                <c:pt idx="0">
                  <c:v>#REF!</c:v>
                </c:pt>
              </c:strCache>
            </c:strRef>
          </c:tx>
          <c:spPr>
            <a:ln w="31750">
              <a:noFill/>
              <a:prstDash val="dash"/>
            </a:ln>
          </c:spP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Hoja1!#¡REF!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488704"/>
        <c:axId val="144487168"/>
      </c:areaChar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Probables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General</c:formatCode>
                <c:ptCount val="52"/>
                <c:pt idx="0">
                  <c:v>0</c:v>
                </c:pt>
                <c:pt idx="1">
                  <c:v>2</c:v>
                </c:pt>
                <c:pt idx="2">
                  <c:v>3</c:v>
                </c:pt>
                <c:pt idx="3">
                  <c:v>1</c:v>
                </c:pt>
                <c:pt idx="4">
                  <c:v>9</c:v>
                </c:pt>
                <c:pt idx="5">
                  <c:v>0</c:v>
                </c:pt>
                <c:pt idx="6">
                  <c:v>0</c:v>
                </c:pt>
                <c:pt idx="7">
                  <c:v>7</c:v>
                </c:pt>
                <c:pt idx="8">
                  <c:v>1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8</c:v>
                </c:pt>
                <c:pt idx="13">
                  <c:v>0</c:v>
                </c:pt>
                <c:pt idx="14">
                  <c:v>0</c:v>
                </c:pt>
                <c:pt idx="15">
                  <c:v>6</c:v>
                </c:pt>
                <c:pt idx="16">
                  <c:v>1</c:v>
                </c:pt>
                <c:pt idx="17">
                  <c:v>0</c:v>
                </c:pt>
                <c:pt idx="18">
                  <c:v>10</c:v>
                </c:pt>
                <c:pt idx="19">
                  <c:v>5</c:v>
                </c:pt>
                <c:pt idx="20">
                  <c:v>18</c:v>
                </c:pt>
                <c:pt idx="2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4475648"/>
        <c:axId val="144477184"/>
      </c:barChart>
      <c:lineChart>
        <c:grouping val="standard"/>
        <c:varyColors val="0"/>
        <c:ser>
          <c:idx val="1"/>
          <c:order val="1"/>
          <c:tx>
            <c:strRef>
              <c:f>Hoja1!$C$1</c:f>
              <c:strCache>
                <c:ptCount val="1"/>
                <c:pt idx="0">
                  <c:v>Confirmados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Hoja1!$C$2:$C$53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4</c:v>
                </c:pt>
                <c:pt idx="5">
                  <c:v>0</c:v>
                </c:pt>
                <c:pt idx="6">
                  <c:v>0</c:v>
                </c:pt>
                <c:pt idx="7">
                  <c:v>3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7</c:v>
                </c:pt>
                <c:pt idx="19">
                  <c:v>1</c:v>
                </c:pt>
                <c:pt idx="20">
                  <c:v>1</c:v>
                </c:pt>
                <c:pt idx="21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4475648"/>
        <c:axId val="144477184"/>
      </c:lineChart>
      <c:lineChart>
        <c:grouping val="standard"/>
        <c:varyColors val="0"/>
        <c:ser>
          <c:idx val="2"/>
          <c:order val="2"/>
          <c:tx>
            <c:v>Estimados</c:v>
          </c:tx>
          <c:spPr>
            <a:ln w="28575">
              <a:solidFill>
                <a:schemeClr val="tx1"/>
              </a:solidFill>
              <a:prstDash val="dash"/>
            </a:ln>
          </c:spPr>
          <c:marker>
            <c:symbol val="none"/>
          </c:marker>
          <c:val>
            <c:numRef>
              <c:f>Hoja1!$D$2:$D$53</c:f>
              <c:numCache>
                <c:formatCode>0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 formatCode="General">
                  <c:v>1</c:v>
                </c:pt>
                <c:pt idx="4" formatCode="General">
                  <c:v>4</c:v>
                </c:pt>
                <c:pt idx="5" formatCode="General">
                  <c:v>0</c:v>
                </c:pt>
                <c:pt idx="6" formatCode="General">
                  <c:v>0</c:v>
                </c:pt>
                <c:pt idx="7" formatCode="General">
                  <c:v>3</c:v>
                </c:pt>
                <c:pt idx="8" formatCode="General">
                  <c:v>0</c:v>
                </c:pt>
                <c:pt idx="9" formatCode="General">
                  <c:v>0</c:v>
                </c:pt>
                <c:pt idx="10" formatCode="General">
                  <c:v>0</c:v>
                </c:pt>
                <c:pt idx="11" formatCode="General">
                  <c:v>0</c:v>
                </c:pt>
                <c:pt idx="12" formatCode="General">
                  <c:v>1</c:v>
                </c:pt>
                <c:pt idx="13" formatCode="General">
                  <c:v>0</c:v>
                </c:pt>
                <c:pt idx="14" formatCode="General">
                  <c:v>0</c:v>
                </c:pt>
                <c:pt idx="15" formatCode="General">
                  <c:v>0</c:v>
                </c:pt>
                <c:pt idx="16" formatCode="General">
                  <c:v>0</c:v>
                </c:pt>
                <c:pt idx="17" formatCode="General">
                  <c:v>0</c:v>
                </c:pt>
                <c:pt idx="18" formatCode="General">
                  <c:v>7</c:v>
                </c:pt>
                <c:pt idx="19" formatCode="General">
                  <c:v>1</c:v>
                </c:pt>
                <c:pt idx="20" formatCode="General">
                  <c:v>3.6</c:v>
                </c:pt>
                <c:pt idx="21" formatCode="General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4488704"/>
        <c:axId val="144487168"/>
      </c:lineChart>
      <c:catAx>
        <c:axId val="144475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MX"/>
          </a:p>
        </c:txPr>
        <c:crossAx val="144477184"/>
        <c:crosses val="autoZero"/>
        <c:auto val="1"/>
        <c:lblAlgn val="ctr"/>
        <c:lblOffset val="100"/>
        <c:noMultiLvlLbl val="0"/>
      </c:catAx>
      <c:valAx>
        <c:axId val="144477184"/>
        <c:scaling>
          <c:orientation val="minMax"/>
          <c:max val="25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s-MX"/>
          </a:p>
        </c:txPr>
        <c:crossAx val="144475648"/>
        <c:crosses val="autoZero"/>
        <c:crossBetween val="between"/>
      </c:valAx>
      <c:valAx>
        <c:axId val="144487168"/>
        <c:scaling>
          <c:orientation val="minMax"/>
          <c:max val="100"/>
        </c:scaling>
        <c:delete val="1"/>
        <c:axPos val="r"/>
        <c:numFmt formatCode="General" sourceLinked="1"/>
        <c:majorTickMark val="out"/>
        <c:minorTickMark val="none"/>
        <c:tickLblPos val="nextTo"/>
        <c:crossAx val="144488704"/>
        <c:crosses val="max"/>
        <c:crossBetween val="between"/>
      </c:valAx>
      <c:catAx>
        <c:axId val="1444887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4487168"/>
        <c:crosses val="autoZero"/>
        <c:auto val="1"/>
        <c:lblAlgn val="ctr"/>
        <c:lblOffset val="100"/>
        <c:noMultiLvlLbl val="0"/>
      </c:catAx>
    </c:plotArea>
    <c:legend>
      <c:legendPos val="b"/>
      <c:legendEntry>
        <c:idx val="0"/>
        <c:delete val="1"/>
      </c:legendEntry>
      <c:layout>
        <c:manualLayout>
          <c:xMode val="edge"/>
          <c:yMode val="edge"/>
          <c:x val="0.17572316270617572"/>
          <c:y val="0.88446516559426369"/>
          <c:w val="0.55673299006173271"/>
          <c:h val="7.3982374409896565E-2"/>
        </c:manualLayout>
      </c:layout>
      <c:overlay val="0"/>
      <c:txPr>
        <a:bodyPr/>
        <a:lstStyle/>
        <a:p>
          <a:pPr>
            <a:defRPr sz="11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6984918342406399E-2"/>
          <c:y val="3.8626035463335123E-2"/>
          <c:w val="0.80183668063669977"/>
          <c:h val="0.69559770851501557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Muestreo</c:v>
                </c:pt>
              </c:strCache>
            </c:strRef>
          </c:tx>
          <c:spPr>
            <a:ln w="31750">
              <a:solidFill>
                <a:srgbClr val="CC0066"/>
              </a:solidFill>
            </a:ln>
          </c:spPr>
          <c:marker>
            <c:symbol val="none"/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0</c:formatCode>
                <c:ptCount val="52"/>
                <c:pt idx="0">
                  <c:v>0</c:v>
                </c:pt>
                <c:pt idx="1">
                  <c:v>100</c:v>
                </c:pt>
                <c:pt idx="2">
                  <c:v>100</c:v>
                </c:pt>
                <c:pt idx="3">
                  <c:v>0</c:v>
                </c:pt>
                <c:pt idx="4">
                  <c:v>100</c:v>
                </c:pt>
                <c:pt idx="5">
                  <c:v>0</c:v>
                </c:pt>
                <c:pt idx="6" formatCode="General">
                  <c:v>0</c:v>
                </c:pt>
                <c:pt idx="7" formatCode="General">
                  <c:v>100</c:v>
                </c:pt>
                <c:pt idx="8" formatCode="General">
                  <c:v>0</c:v>
                </c:pt>
                <c:pt idx="9" formatCode="General">
                  <c:v>0</c:v>
                </c:pt>
                <c:pt idx="10" formatCode="General">
                  <c:v>0</c:v>
                </c:pt>
                <c:pt idx="11" formatCode="General">
                  <c:v>0</c:v>
                </c:pt>
                <c:pt idx="12" formatCode="General">
                  <c:v>100</c:v>
                </c:pt>
                <c:pt idx="13" formatCode="General">
                  <c:v>0</c:v>
                </c:pt>
                <c:pt idx="14" formatCode="General">
                  <c:v>0</c:v>
                </c:pt>
                <c:pt idx="15" formatCode="General">
                  <c:v>100</c:v>
                </c:pt>
                <c:pt idx="16" formatCode="General">
                  <c:v>100</c:v>
                </c:pt>
                <c:pt idx="17" formatCode="General">
                  <c:v>0</c:v>
                </c:pt>
                <c:pt idx="18" formatCode="General">
                  <c:v>100</c:v>
                </c:pt>
                <c:pt idx="19" formatCode="General">
                  <c:v>100</c:v>
                </c:pt>
                <c:pt idx="20" formatCode="General">
                  <c:v>100</c:v>
                </c:pt>
                <c:pt idx="21" formatCode="General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5564416"/>
        <c:axId val="145565952"/>
      </c:lineChart>
      <c:lineChart>
        <c:grouping val="standard"/>
        <c:varyColors val="0"/>
        <c:ser>
          <c:idx val="2"/>
          <c:order val="1"/>
          <c:tx>
            <c:strRef>
              <c:f>Hoja1!$C$1</c:f>
              <c:strCache>
                <c:ptCount val="1"/>
                <c:pt idx="0">
                  <c:v>Positividad</c:v>
                </c:pt>
              </c:strCache>
            </c:strRef>
          </c:tx>
          <c:spPr>
            <a:ln w="31750">
              <a:solidFill>
                <a:srgbClr val="0066FF"/>
              </a:solidFill>
            </a:ln>
          </c:spPr>
          <c:marker>
            <c:symbol val="none"/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Hoja1!$C$2:$C$53</c:f>
              <c:numCache>
                <c:formatCode>0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33.333333333333329</c:v>
                </c:pt>
                <c:pt idx="3">
                  <c:v>100</c:v>
                </c:pt>
                <c:pt idx="4">
                  <c:v>44.444444444444443</c:v>
                </c:pt>
                <c:pt idx="5">
                  <c:v>0</c:v>
                </c:pt>
                <c:pt idx="6" formatCode="General">
                  <c:v>0</c:v>
                </c:pt>
                <c:pt idx="7" formatCode="0.0">
                  <c:v>42.857142857142854</c:v>
                </c:pt>
                <c:pt idx="8" formatCode="General">
                  <c:v>0</c:v>
                </c:pt>
                <c:pt idx="9" formatCode="General">
                  <c:v>0</c:v>
                </c:pt>
                <c:pt idx="10" formatCode="General">
                  <c:v>0</c:v>
                </c:pt>
                <c:pt idx="11" formatCode="General">
                  <c:v>0</c:v>
                </c:pt>
                <c:pt idx="12" formatCode="General">
                  <c:v>12.5</c:v>
                </c:pt>
                <c:pt idx="13" formatCode="General">
                  <c:v>0</c:v>
                </c:pt>
                <c:pt idx="14" formatCode="General">
                  <c:v>0</c:v>
                </c:pt>
                <c:pt idx="15" formatCode="General">
                  <c:v>0</c:v>
                </c:pt>
                <c:pt idx="16" formatCode="General">
                  <c:v>0</c:v>
                </c:pt>
                <c:pt idx="17" formatCode="General">
                  <c:v>0</c:v>
                </c:pt>
                <c:pt idx="18" formatCode="General">
                  <c:v>70</c:v>
                </c:pt>
                <c:pt idx="19" formatCode="General">
                  <c:v>20</c:v>
                </c:pt>
                <c:pt idx="20" formatCode="General">
                  <c:v>20</c:v>
                </c:pt>
                <c:pt idx="21" formatCode="General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5573376"/>
        <c:axId val="145571840"/>
      </c:lineChart>
      <c:catAx>
        <c:axId val="145564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MX"/>
          </a:p>
        </c:txPr>
        <c:crossAx val="145565952"/>
        <c:crosses val="autoZero"/>
        <c:auto val="1"/>
        <c:lblAlgn val="ctr"/>
        <c:lblOffset val="100"/>
        <c:noMultiLvlLbl val="0"/>
      </c:catAx>
      <c:valAx>
        <c:axId val="145565952"/>
        <c:scaling>
          <c:orientation val="minMax"/>
          <c:max val="100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s-MX"/>
          </a:p>
        </c:txPr>
        <c:crossAx val="145564416"/>
        <c:crosses val="autoZero"/>
        <c:crossBetween val="between"/>
      </c:valAx>
      <c:valAx>
        <c:axId val="145571840"/>
        <c:scaling>
          <c:orientation val="minMax"/>
          <c:max val="100"/>
        </c:scaling>
        <c:delete val="1"/>
        <c:axPos val="r"/>
        <c:numFmt formatCode="0" sourceLinked="1"/>
        <c:majorTickMark val="out"/>
        <c:minorTickMark val="none"/>
        <c:tickLblPos val="nextTo"/>
        <c:crossAx val="145573376"/>
        <c:crosses val="max"/>
        <c:crossBetween val="between"/>
      </c:valAx>
      <c:catAx>
        <c:axId val="1455733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5571840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87103923356248059"/>
          <c:y val="0.11668084871544945"/>
          <c:w val="0.12249779202911698"/>
          <c:h val="0.27413179386634468"/>
        </c:manualLayout>
      </c:layout>
      <c:overlay val="0"/>
      <c:txPr>
        <a:bodyPr/>
        <a:lstStyle/>
        <a:p>
          <a:pPr>
            <a:defRPr sz="11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2346619566058891E-2"/>
          <c:y val="8.0673703168520017E-2"/>
          <c:w val="0.94765338043394109"/>
          <c:h val="0.85220693458426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92D050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4"/>
            <c:bubble3D val="0"/>
            <c:spPr>
              <a:solidFill>
                <a:srgbClr val="CC0066"/>
              </a:solidFill>
            </c:spPr>
          </c:dPt>
          <c:dPt>
            <c:idx val="5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5.5860706738502741E-2"/>
                  <c:y val="0.130515940329347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9.0172562844616735E-2"/>
                  <c:y val="5.8324782028997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0956339227599733"/>
                  <c:y val="9.38060633983232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8.3419293376190293E-2"/>
                  <c:y val="-5.8881838425722322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5.9175514756693054E-2"/>
                  <c:y val="-5.82979065010854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21062570070278158"/>
                  <c:y val="-0.260039231290095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Hoja1!$A$2:$A$7</c:f>
              <c:strCache>
                <c:ptCount val="6"/>
                <c:pt idx="0">
                  <c:v>IMSS RO</c:v>
                </c:pt>
                <c:pt idx="1">
                  <c:v>IMSS Bienestar</c:v>
                </c:pt>
                <c:pt idx="2">
                  <c:v>ISSSTE</c:v>
                </c:pt>
                <c:pt idx="3">
                  <c:v>Otras</c:v>
                </c:pt>
                <c:pt idx="4">
                  <c:v>SEDENA</c:v>
                </c:pt>
                <c:pt idx="5">
                  <c:v>SSA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35</c:v>
                </c:pt>
                <c:pt idx="1">
                  <c:v>33</c:v>
                </c:pt>
                <c:pt idx="2">
                  <c:v>25</c:v>
                </c:pt>
                <c:pt idx="3">
                  <c:v>8</c:v>
                </c:pt>
                <c:pt idx="4">
                  <c:v>1</c:v>
                </c:pt>
                <c:pt idx="5">
                  <c:v>302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b"/>
      <c:layout>
        <c:manualLayout>
          <c:xMode val="edge"/>
          <c:yMode val="edge"/>
          <c:x val="0"/>
          <c:y val="0.86563149636477554"/>
          <c:w val="1"/>
          <c:h val="0.10746010866062983"/>
        </c:manualLayout>
      </c:layout>
      <c:overlay val="0"/>
      <c:txPr>
        <a:bodyPr/>
        <a:lstStyle/>
        <a:p>
          <a:pPr>
            <a:defRPr sz="1400" b="1" i="1"/>
          </a:pPr>
          <a:endParaRPr lang="es-MX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3.6203727130225495E-2"/>
          <c:y val="2.8252405949256341E-2"/>
          <c:w val="0.94163008498588852"/>
          <c:h val="0.72112459900845727"/>
        </c:manualLayout>
      </c:layout>
      <c:lineChart>
        <c:grouping val="standard"/>
        <c:varyColors val="0"/>
        <c:ser>
          <c:idx val="0"/>
          <c:order val="0"/>
          <c:tx>
            <c:strRef>
              <c:f>Hoja3!$B$1</c:f>
              <c:strCache>
                <c:ptCount val="1"/>
                <c:pt idx="0">
                  <c:v>2018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val>
            <c:numRef>
              <c:f>Hoja3!$B$2:$B$53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</c:v>
                </c:pt>
                <c:pt idx="18">
                  <c:v>3</c:v>
                </c:pt>
                <c:pt idx="19">
                  <c:v>2</c:v>
                </c:pt>
                <c:pt idx="20">
                  <c:v>4</c:v>
                </c:pt>
                <c:pt idx="21">
                  <c:v>4</c:v>
                </c:pt>
                <c:pt idx="22">
                  <c:v>11</c:v>
                </c:pt>
                <c:pt idx="23">
                  <c:v>9</c:v>
                </c:pt>
                <c:pt idx="24">
                  <c:v>17</c:v>
                </c:pt>
                <c:pt idx="25">
                  <c:v>11</c:v>
                </c:pt>
                <c:pt idx="26">
                  <c:v>6</c:v>
                </c:pt>
                <c:pt idx="27">
                  <c:v>10</c:v>
                </c:pt>
                <c:pt idx="28">
                  <c:v>15</c:v>
                </c:pt>
                <c:pt idx="29">
                  <c:v>12</c:v>
                </c:pt>
                <c:pt idx="30">
                  <c:v>9</c:v>
                </c:pt>
                <c:pt idx="31">
                  <c:v>8</c:v>
                </c:pt>
                <c:pt idx="32">
                  <c:v>21</c:v>
                </c:pt>
                <c:pt idx="33">
                  <c:v>20</c:v>
                </c:pt>
                <c:pt idx="34">
                  <c:v>30</c:v>
                </c:pt>
                <c:pt idx="35">
                  <c:v>39</c:v>
                </c:pt>
                <c:pt idx="36">
                  <c:v>50</c:v>
                </c:pt>
                <c:pt idx="37">
                  <c:v>53</c:v>
                </c:pt>
                <c:pt idx="38">
                  <c:v>55</c:v>
                </c:pt>
                <c:pt idx="39">
                  <c:v>18</c:v>
                </c:pt>
                <c:pt idx="40">
                  <c:v>43</c:v>
                </c:pt>
                <c:pt idx="41">
                  <c:v>56</c:v>
                </c:pt>
                <c:pt idx="42">
                  <c:v>30</c:v>
                </c:pt>
                <c:pt idx="43">
                  <c:v>33</c:v>
                </c:pt>
                <c:pt idx="44">
                  <c:v>44</c:v>
                </c:pt>
                <c:pt idx="45">
                  <c:v>13</c:v>
                </c:pt>
                <c:pt idx="46">
                  <c:v>14</c:v>
                </c:pt>
                <c:pt idx="47">
                  <c:v>11</c:v>
                </c:pt>
                <c:pt idx="48">
                  <c:v>6</c:v>
                </c:pt>
                <c:pt idx="49">
                  <c:v>2</c:v>
                </c:pt>
                <c:pt idx="50">
                  <c:v>1</c:v>
                </c:pt>
                <c:pt idx="51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Hoja3!$C$1</c:f>
              <c:strCache>
                <c:ptCount val="1"/>
                <c:pt idx="0">
                  <c:v>2019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Hoja3!$C$2:$C$53</c:f>
              <c:numCache>
                <c:formatCode>General</c:formatCode>
                <c:ptCount val="52"/>
                <c:pt idx="0">
                  <c:v>0</c:v>
                </c:pt>
                <c:pt idx="1">
                  <c:v>4</c:v>
                </c:pt>
                <c:pt idx="2">
                  <c:v>5</c:v>
                </c:pt>
                <c:pt idx="3">
                  <c:v>1</c:v>
                </c:pt>
                <c:pt idx="4">
                  <c:v>7</c:v>
                </c:pt>
                <c:pt idx="5">
                  <c:v>0</c:v>
                </c:pt>
                <c:pt idx="6">
                  <c:v>0</c:v>
                </c:pt>
                <c:pt idx="7">
                  <c:v>4</c:v>
                </c:pt>
                <c:pt idx="8">
                  <c:v>1</c:v>
                </c:pt>
                <c:pt idx="9">
                  <c:v>0</c:v>
                </c:pt>
                <c:pt idx="10">
                  <c:v>2</c:v>
                </c:pt>
                <c:pt idx="11">
                  <c:v>2</c:v>
                </c:pt>
                <c:pt idx="12">
                  <c:v>1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3</c:v>
                </c:pt>
                <c:pt idx="17">
                  <c:v>3</c:v>
                </c:pt>
                <c:pt idx="18">
                  <c:v>7</c:v>
                </c:pt>
                <c:pt idx="19">
                  <c:v>5</c:v>
                </c:pt>
                <c:pt idx="20">
                  <c:v>4</c:v>
                </c:pt>
                <c:pt idx="21">
                  <c:v>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Hoja3!$K$1</c:f>
              <c:strCache>
                <c:ptCount val="1"/>
                <c:pt idx="0">
                  <c:v>Estimados</c:v>
                </c:pt>
              </c:strCache>
            </c:strRef>
          </c:tx>
          <c:spPr>
            <a:ln w="38100"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val>
            <c:numRef>
              <c:f>Hoja3!$K$2:$K$53</c:f>
              <c:numCache>
                <c:formatCode>0</c:formatCode>
                <c:ptCount val="52"/>
                <c:pt idx="0">
                  <c:v>0</c:v>
                </c:pt>
                <c:pt idx="1">
                  <c:v>5.0909090909090908</c:v>
                </c:pt>
                <c:pt idx="2">
                  <c:v>6.1538461538461542</c:v>
                </c:pt>
                <c:pt idx="3">
                  <c:v>1.1818181818181819</c:v>
                </c:pt>
                <c:pt idx="4">
                  <c:v>7.6086956521739131</c:v>
                </c:pt>
                <c:pt idx="5">
                  <c:v>0</c:v>
                </c:pt>
                <c:pt idx="6">
                  <c:v>0</c:v>
                </c:pt>
                <c:pt idx="7">
                  <c:v>4.6315789473684212</c:v>
                </c:pt>
                <c:pt idx="8">
                  <c:v>1.1111111111111112</c:v>
                </c:pt>
                <c:pt idx="9">
                  <c:v>0</c:v>
                </c:pt>
                <c:pt idx="10">
                  <c:v>2</c:v>
                </c:pt>
                <c:pt idx="11">
                  <c:v>2.4615384615384617</c:v>
                </c:pt>
                <c:pt idx="12">
                  <c:v>1.2272727272727273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3.4285714285714284</c:v>
                </c:pt>
                <c:pt idx="17">
                  <c:v>3.6</c:v>
                </c:pt>
                <c:pt idx="18">
                  <c:v>8.2727272727272734</c:v>
                </c:pt>
                <c:pt idx="19">
                  <c:v>5.5357142857142856</c:v>
                </c:pt>
                <c:pt idx="20">
                  <c:v>8</c:v>
                </c:pt>
                <c:pt idx="21">
                  <c:v>15.384615384615385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288576"/>
        <c:axId val="99290112"/>
      </c:lineChart>
      <c:catAx>
        <c:axId val="992885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s-MX"/>
          </a:p>
        </c:txPr>
        <c:crossAx val="99290112"/>
        <c:crosses val="autoZero"/>
        <c:auto val="1"/>
        <c:lblAlgn val="ctr"/>
        <c:lblOffset val="100"/>
        <c:noMultiLvlLbl val="0"/>
      </c:catAx>
      <c:valAx>
        <c:axId val="992901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928857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es-MX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3.8089633559234157E-2"/>
          <c:y val="2.5765051281774847E-2"/>
          <c:w val="0.94574318131318746"/>
          <c:h val="0.79059139455838867"/>
        </c:manualLayout>
      </c:layout>
      <c:lineChart>
        <c:grouping val="standard"/>
        <c:varyColors val="0"/>
        <c:ser>
          <c:idx val="0"/>
          <c:order val="0"/>
          <c:tx>
            <c:strRef>
              <c:f>'Positividad 2018-2019'!$B$1</c:f>
              <c:strCache>
                <c:ptCount val="1"/>
                <c:pt idx="0">
                  <c:v>Positividad 2018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val>
            <c:numRef>
              <c:f>'Positividad 2018-2019'!$B$2:$B$53</c:f>
              <c:numCache>
                <c:formatCode>0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11.111111111111111</c:v>
                </c:pt>
                <c:pt idx="18">
                  <c:v>25</c:v>
                </c:pt>
                <c:pt idx="19">
                  <c:v>11.111111111111111</c:v>
                </c:pt>
                <c:pt idx="20">
                  <c:v>25</c:v>
                </c:pt>
                <c:pt idx="21">
                  <c:v>22.222222222222221</c:v>
                </c:pt>
                <c:pt idx="22">
                  <c:v>34.375</c:v>
                </c:pt>
                <c:pt idx="23">
                  <c:v>23.684210526315788</c:v>
                </c:pt>
                <c:pt idx="24">
                  <c:v>29.82456140350877</c:v>
                </c:pt>
                <c:pt idx="25">
                  <c:v>30.555555555555557</c:v>
                </c:pt>
                <c:pt idx="26">
                  <c:v>17.142857142857142</c:v>
                </c:pt>
                <c:pt idx="27">
                  <c:v>27.027027027027028</c:v>
                </c:pt>
                <c:pt idx="28">
                  <c:v>45.454545454545453</c:v>
                </c:pt>
                <c:pt idx="29">
                  <c:v>50</c:v>
                </c:pt>
                <c:pt idx="30">
                  <c:v>47.368421052631575</c:v>
                </c:pt>
                <c:pt idx="31">
                  <c:v>44.444444444444443</c:v>
                </c:pt>
                <c:pt idx="32">
                  <c:v>48.837209302325576</c:v>
                </c:pt>
                <c:pt idx="33">
                  <c:v>44.444444444444443</c:v>
                </c:pt>
                <c:pt idx="34">
                  <c:v>47.619047619047613</c:v>
                </c:pt>
                <c:pt idx="35">
                  <c:v>52</c:v>
                </c:pt>
                <c:pt idx="36">
                  <c:v>56.17977528089888</c:v>
                </c:pt>
                <c:pt idx="37">
                  <c:v>47.321428571428569</c:v>
                </c:pt>
                <c:pt idx="38">
                  <c:v>55.555555555555557</c:v>
                </c:pt>
                <c:pt idx="39">
                  <c:v>26.865671641791046</c:v>
                </c:pt>
                <c:pt idx="40">
                  <c:v>47.777777777777779</c:v>
                </c:pt>
                <c:pt idx="41">
                  <c:v>56.000000000000007</c:v>
                </c:pt>
                <c:pt idx="42">
                  <c:v>49.180327868852459</c:v>
                </c:pt>
                <c:pt idx="43">
                  <c:v>48.529411764705884</c:v>
                </c:pt>
                <c:pt idx="44">
                  <c:v>48.35164835164835</c:v>
                </c:pt>
                <c:pt idx="45">
                  <c:v>43.333333333333336</c:v>
                </c:pt>
                <c:pt idx="46">
                  <c:v>36.84210526315789</c:v>
                </c:pt>
                <c:pt idx="47">
                  <c:v>31.428571428571427</c:v>
                </c:pt>
                <c:pt idx="48">
                  <c:v>33.333333333333329</c:v>
                </c:pt>
                <c:pt idx="49">
                  <c:v>28.571428571428569</c:v>
                </c:pt>
                <c:pt idx="50">
                  <c:v>33.333333333333329</c:v>
                </c:pt>
                <c:pt idx="51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'Positividad 2018-2019'!$F$1</c:f>
              <c:strCache>
                <c:ptCount val="1"/>
                <c:pt idx="0">
                  <c:v>Positividad 2019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'Positividad 2018-2019'!$F$2:$F$53</c:f>
              <c:numCache>
                <c:formatCode>0.00</c:formatCode>
                <c:ptCount val="52"/>
                <c:pt idx="0">
                  <c:v>0</c:v>
                </c:pt>
                <c:pt idx="1">
                  <c:v>36.363636363636367</c:v>
                </c:pt>
                <c:pt idx="2">
                  <c:v>38.461538461538467</c:v>
                </c:pt>
                <c:pt idx="3">
                  <c:v>9.0909090909090917</c:v>
                </c:pt>
                <c:pt idx="4">
                  <c:v>30.434782608695656</c:v>
                </c:pt>
                <c:pt idx="5">
                  <c:v>0</c:v>
                </c:pt>
                <c:pt idx="6">
                  <c:v>0</c:v>
                </c:pt>
                <c:pt idx="7">
                  <c:v>21.052631578947366</c:v>
                </c:pt>
                <c:pt idx="8">
                  <c:v>11.111111111111111</c:v>
                </c:pt>
                <c:pt idx="9">
                  <c:v>0</c:v>
                </c:pt>
                <c:pt idx="10">
                  <c:v>16.666666666666664</c:v>
                </c:pt>
                <c:pt idx="11">
                  <c:v>15.384615384615385</c:v>
                </c:pt>
                <c:pt idx="12">
                  <c:v>4.5454545454545459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21.428571428571427</c:v>
                </c:pt>
                <c:pt idx="17">
                  <c:v>30</c:v>
                </c:pt>
                <c:pt idx="18">
                  <c:v>31.818181818181817</c:v>
                </c:pt>
                <c:pt idx="19">
                  <c:v>17.857142857142858</c:v>
                </c:pt>
                <c:pt idx="20">
                  <c:v>18.181818181818183</c:v>
                </c:pt>
                <c:pt idx="21">
                  <c:v>38.461538461538467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317632"/>
        <c:axId val="99319168"/>
      </c:lineChart>
      <c:catAx>
        <c:axId val="99317632"/>
        <c:scaling>
          <c:orientation val="minMax"/>
        </c:scaling>
        <c:delete val="0"/>
        <c:axPos val="b"/>
        <c:majorTickMark val="out"/>
        <c:minorTickMark val="none"/>
        <c:tickLblPos val="nextTo"/>
        <c:crossAx val="99319168"/>
        <c:crosses val="autoZero"/>
        <c:auto val="1"/>
        <c:lblAlgn val="ctr"/>
        <c:lblOffset val="100"/>
        <c:noMultiLvlLbl val="0"/>
      </c:catAx>
      <c:valAx>
        <c:axId val="99319168"/>
        <c:scaling>
          <c:orientation val="minMax"/>
          <c:max val="100"/>
        </c:scaling>
        <c:delete val="0"/>
        <c:axPos val="l"/>
        <c:numFmt formatCode="0" sourceLinked="1"/>
        <c:majorTickMark val="out"/>
        <c:minorTickMark val="none"/>
        <c:tickLblPos val="nextTo"/>
        <c:crossAx val="9931763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es-MX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623751012359687E-2"/>
          <c:y val="5.6878931441480048E-2"/>
          <c:w val="0.91287674063349389"/>
          <c:h val="0.753583596531602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DNG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Hoja1!$A$2:$A$12</c:f>
              <c:strCache>
                <c:ptCount val="11"/>
                <c:pt idx="0">
                  <c:v>-1</c:v>
                </c:pt>
                <c:pt idx="1">
                  <c:v>1-4</c:v>
                </c:pt>
                <c:pt idx="2">
                  <c:v>5-9</c:v>
                </c:pt>
                <c:pt idx="3">
                  <c:v>10-14</c:v>
                </c:pt>
                <c:pt idx="4">
                  <c:v>15-19</c:v>
                </c:pt>
                <c:pt idx="5">
                  <c:v>20-24</c:v>
                </c:pt>
                <c:pt idx="6">
                  <c:v>25-44</c:v>
                </c:pt>
                <c:pt idx="7">
                  <c:v>45-49</c:v>
                </c:pt>
                <c:pt idx="8">
                  <c:v>50-59</c:v>
                </c:pt>
                <c:pt idx="9">
                  <c:v>60-64</c:v>
                </c:pt>
                <c:pt idx="10">
                  <c:v>65 y +</c:v>
                </c:pt>
              </c:strCache>
            </c:strRef>
          </c:cat>
          <c:val>
            <c:numRef>
              <c:f>Hoja1!$B$2:$B$12</c:f>
              <c:numCache>
                <c:formatCode>General</c:formatCode>
                <c:ptCount val="11"/>
                <c:pt idx="1">
                  <c:v>1</c:v>
                </c:pt>
                <c:pt idx="2">
                  <c:v>3</c:v>
                </c:pt>
                <c:pt idx="3">
                  <c:v>6</c:v>
                </c:pt>
                <c:pt idx="4">
                  <c:v>8</c:v>
                </c:pt>
                <c:pt idx="5">
                  <c:v>3</c:v>
                </c:pt>
                <c:pt idx="6">
                  <c:v>21</c:v>
                </c:pt>
                <c:pt idx="7">
                  <c:v>3</c:v>
                </c:pt>
                <c:pt idx="8">
                  <c:v>3</c:v>
                </c:pt>
                <c:pt idx="10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2034304"/>
        <c:axId val="22035840"/>
      </c:barChart>
      <c:catAx>
        <c:axId val="22034304"/>
        <c:scaling>
          <c:orientation val="minMax"/>
        </c:scaling>
        <c:delete val="0"/>
        <c:axPos val="b"/>
        <c:numFmt formatCode="General" sourceLinked="0"/>
        <c:majorTickMark val="cross"/>
        <c:minorTickMark val="none"/>
        <c:tickLblPos val="nextTo"/>
        <c:txPr>
          <a:bodyPr rot="-5400000" vert="horz"/>
          <a:lstStyle/>
          <a:p>
            <a:pPr>
              <a:defRPr sz="1200" b="1" i="0"/>
            </a:pPr>
            <a:endParaRPr lang="es-MX"/>
          </a:p>
        </c:txPr>
        <c:crossAx val="22035840"/>
        <c:crosses val="autoZero"/>
        <c:auto val="0"/>
        <c:lblAlgn val="ctr"/>
        <c:lblOffset val="100"/>
        <c:noMultiLvlLbl val="0"/>
      </c:catAx>
      <c:valAx>
        <c:axId val="22035840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sz="1200" b="1"/>
            </a:pPr>
            <a:endParaRPr lang="es-MX"/>
          </a:p>
        </c:txPr>
        <c:crossAx val="2203430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8763394817476277"/>
          <c:y val="5.4267957655325112E-2"/>
          <c:w val="0.16253683457638887"/>
          <c:h val="0.11457162319948068"/>
        </c:manualLayout>
      </c:layout>
      <c:overlay val="0"/>
      <c:txPr>
        <a:bodyPr/>
        <a:lstStyle/>
        <a:p>
          <a:pPr>
            <a:defRPr sz="1600" b="1" i="1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DNG</a:t>
            </a:r>
            <a:endParaRPr lang="en-US" dirty="0"/>
          </a:p>
        </c:rich>
      </c:tx>
      <c:layout>
        <c:manualLayout>
          <c:xMode val="edge"/>
          <c:yMode val="edge"/>
          <c:x val="0.43281676945203462"/>
          <c:y val="4.9745627850714687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FF66CC"/>
              </a:solidFill>
            </c:spPr>
          </c:dPt>
          <c:dLbls>
            <c:dLbl>
              <c:idx val="0"/>
              <c:layout>
                <c:manualLayout>
                  <c:x val="-0.19194000789334736"/>
                  <c:y val="4.1677720261497492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933374548221419"/>
                  <c:y val="-0.11665866059986034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Masculino</c:v>
                </c:pt>
                <c:pt idx="1">
                  <c:v>Femenino</c:v>
                </c:pt>
              </c:strCache>
            </c:strRef>
          </c:cat>
          <c:val>
            <c:numRef>
              <c:f>Hoja1!$B$2:$B$3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DCSA/DG</a:t>
            </a:r>
            <a:endParaRPr lang="en-US" dirty="0"/>
          </a:p>
        </c:rich>
      </c:tx>
      <c:layout>
        <c:manualLayout>
          <c:xMode val="edge"/>
          <c:yMode val="edge"/>
          <c:x val="0.37273418332134894"/>
          <c:y val="5.2910787690256637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FF66CC"/>
              </a:solidFill>
            </c:spPr>
          </c:dPt>
          <c:dLbls>
            <c:dLbl>
              <c:idx val="0"/>
              <c:layout>
                <c:manualLayout>
                  <c:x val="-9.5522025373172073E-3"/>
                  <c:y val="-0.37946443450727696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Masculino</c:v>
                </c:pt>
                <c:pt idx="1">
                  <c:v>Femenino</c:v>
                </c:pt>
              </c:strCache>
            </c:strRef>
          </c:cat>
          <c:val>
            <c:numRef>
              <c:f>Hoja1!$B$2:$B$3</c:f>
              <c:numCache>
                <c:formatCode>0%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970879999532721E-2"/>
          <c:y val="9.3408602747842809E-2"/>
          <c:w val="0.91952961164632085"/>
          <c:h val="0.725553311536813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DCSA/DG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Hoja1!$A$2:$A$12</c:f>
              <c:strCache>
                <c:ptCount val="11"/>
                <c:pt idx="0">
                  <c:v>-1</c:v>
                </c:pt>
                <c:pt idx="1">
                  <c:v>1-4</c:v>
                </c:pt>
                <c:pt idx="2">
                  <c:v>5-9</c:v>
                </c:pt>
                <c:pt idx="3">
                  <c:v>10-14</c:v>
                </c:pt>
                <c:pt idx="4">
                  <c:v>15-19</c:v>
                </c:pt>
                <c:pt idx="5">
                  <c:v>20-24</c:v>
                </c:pt>
                <c:pt idx="6">
                  <c:v>25-44</c:v>
                </c:pt>
                <c:pt idx="7">
                  <c:v>45-49</c:v>
                </c:pt>
                <c:pt idx="8">
                  <c:v>50-59</c:v>
                </c:pt>
                <c:pt idx="9">
                  <c:v>60-64</c:v>
                </c:pt>
                <c:pt idx="10">
                  <c:v>65 y +</c:v>
                </c:pt>
              </c:strCache>
            </c:strRef>
          </c:cat>
          <c:val>
            <c:numRef>
              <c:f>Hoja1!$B$2:$B$12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2191488"/>
        <c:axId val="22205568"/>
      </c:barChart>
      <c:catAx>
        <c:axId val="22191488"/>
        <c:scaling>
          <c:orientation val="minMax"/>
        </c:scaling>
        <c:delete val="0"/>
        <c:axPos val="b"/>
        <c:numFmt formatCode="General" sourceLinked="0"/>
        <c:majorTickMark val="cross"/>
        <c:minorTickMark val="none"/>
        <c:tickLblPos val="nextTo"/>
        <c:txPr>
          <a:bodyPr rot="-5400000" vert="horz"/>
          <a:lstStyle/>
          <a:p>
            <a:pPr>
              <a:defRPr sz="1200" b="1"/>
            </a:pPr>
            <a:endParaRPr lang="es-MX"/>
          </a:p>
        </c:txPr>
        <c:crossAx val="22205568"/>
        <c:crosses val="autoZero"/>
        <c:auto val="0"/>
        <c:lblAlgn val="ctr"/>
        <c:lblOffset val="100"/>
        <c:noMultiLvlLbl val="0"/>
      </c:catAx>
      <c:valAx>
        <c:axId val="22205568"/>
        <c:scaling>
          <c:orientation val="minMax"/>
          <c:max val="12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sz="1200" b="1"/>
            </a:pPr>
            <a:endParaRPr lang="es-MX"/>
          </a:p>
        </c:txPr>
        <c:crossAx val="22191488"/>
        <c:crosses val="autoZero"/>
        <c:crossBetween val="between"/>
        <c:majorUnit val="1"/>
      </c:valAx>
    </c:plotArea>
    <c:legend>
      <c:legendPos val="t"/>
      <c:layout>
        <c:manualLayout>
          <c:xMode val="edge"/>
          <c:yMode val="edge"/>
          <c:x val="0.38135454743384728"/>
          <c:y val="0.13511163831837875"/>
          <c:w val="0.27030158416812294"/>
          <c:h val="0.10696892133104911"/>
        </c:manualLayout>
      </c:layout>
      <c:overlay val="0"/>
      <c:txPr>
        <a:bodyPr/>
        <a:lstStyle/>
        <a:p>
          <a:pPr>
            <a:defRPr sz="1600" b="1" i="1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6984918342406399E-2"/>
          <c:y val="3.8626035463335123E-2"/>
          <c:w val="0.92897502129393028"/>
          <c:h val="0.69559770851501557"/>
        </c:manualLayout>
      </c:layout>
      <c:areaChart>
        <c:grouping val="standard"/>
        <c:varyColors val="0"/>
        <c:ser>
          <c:idx val="3"/>
          <c:order val="3"/>
          <c:tx>
            <c:strRef>
              <c:f>Hoja1!#¡REF!</c:f>
              <c:strCache>
                <c:ptCount val="1"/>
                <c:pt idx="0">
                  <c:v>#REF!</c:v>
                </c:pt>
              </c:strCache>
            </c:strRef>
          </c:tx>
          <c:spPr>
            <a:ln w="31750">
              <a:noFill/>
              <a:prstDash val="dash"/>
            </a:ln>
          </c:spP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Hoja1!#¡REF!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8769152"/>
        <c:axId val="138477952"/>
      </c:areaChar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Probables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General</c:formatCode>
                <c:ptCount val="52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7</c:v>
                </c:pt>
                <c:pt idx="4">
                  <c:v>7</c:v>
                </c:pt>
                <c:pt idx="5">
                  <c:v>15</c:v>
                </c:pt>
                <c:pt idx="6">
                  <c:v>9</c:v>
                </c:pt>
                <c:pt idx="7">
                  <c:v>11</c:v>
                </c:pt>
                <c:pt idx="8">
                  <c:v>6</c:v>
                </c:pt>
                <c:pt idx="9">
                  <c:v>3</c:v>
                </c:pt>
                <c:pt idx="10">
                  <c:v>10</c:v>
                </c:pt>
                <c:pt idx="11">
                  <c:v>11</c:v>
                </c:pt>
                <c:pt idx="12">
                  <c:v>15</c:v>
                </c:pt>
                <c:pt idx="13">
                  <c:v>6</c:v>
                </c:pt>
                <c:pt idx="14">
                  <c:v>7</c:v>
                </c:pt>
                <c:pt idx="15">
                  <c:v>1</c:v>
                </c:pt>
                <c:pt idx="16">
                  <c:v>8</c:v>
                </c:pt>
                <c:pt idx="17">
                  <c:v>2</c:v>
                </c:pt>
                <c:pt idx="18">
                  <c:v>6</c:v>
                </c:pt>
                <c:pt idx="19">
                  <c:v>14</c:v>
                </c:pt>
                <c:pt idx="20">
                  <c:v>10</c:v>
                </c:pt>
                <c:pt idx="21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408704"/>
        <c:axId val="138410624"/>
      </c:barChart>
      <c:lineChart>
        <c:grouping val="standard"/>
        <c:varyColors val="0"/>
        <c:ser>
          <c:idx val="1"/>
          <c:order val="1"/>
          <c:tx>
            <c:strRef>
              <c:f>Hoja1!$C$1</c:f>
              <c:strCache>
                <c:ptCount val="1"/>
                <c:pt idx="0">
                  <c:v>Confirmados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Hoja1!$C$2:$C$53</c:f>
              <c:numCache>
                <c:formatCode>General</c:formatCode>
                <c:ptCount val="52"/>
                <c:pt idx="0">
                  <c:v>0</c:v>
                </c:pt>
                <c:pt idx="1">
                  <c:v>3</c:v>
                </c:pt>
                <c:pt idx="2">
                  <c:v>4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  <c:pt idx="11">
                  <c:v>2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3</c:v>
                </c:pt>
                <c:pt idx="20">
                  <c:v>2</c:v>
                </c:pt>
                <c:pt idx="21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408704"/>
        <c:axId val="138410624"/>
      </c:lineChart>
      <c:lineChart>
        <c:grouping val="standard"/>
        <c:varyColors val="0"/>
        <c:ser>
          <c:idx val="2"/>
          <c:order val="2"/>
          <c:tx>
            <c:v>Estimados</c:v>
          </c:tx>
          <c:spPr>
            <a:ln w="28575">
              <a:solidFill>
                <a:schemeClr val="tx1"/>
              </a:solidFill>
              <a:prstDash val="dash"/>
            </a:ln>
          </c:spPr>
          <c:marker>
            <c:symbol val="none"/>
          </c:marker>
          <c:val>
            <c:numRef>
              <c:f>Hoja1!$D$2:$D$53</c:f>
              <c:numCache>
                <c:formatCode>0</c:formatCode>
                <c:ptCount val="52"/>
                <c:pt idx="0">
                  <c:v>0</c:v>
                </c:pt>
                <c:pt idx="1">
                  <c:v>4.5</c:v>
                </c:pt>
                <c:pt idx="2">
                  <c:v>5.5</c:v>
                </c:pt>
                <c:pt idx="3">
                  <c:v>0</c:v>
                </c:pt>
                <c:pt idx="4">
                  <c:v>1.1666666666666665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1.2</c:v>
                </c:pt>
                <c:pt idx="9">
                  <c:v>0</c:v>
                </c:pt>
                <c:pt idx="10">
                  <c:v>1</c:v>
                </c:pt>
                <c:pt idx="11">
                  <c:v>2.75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3</c:v>
                </c:pt>
                <c:pt idx="20">
                  <c:v>2.5</c:v>
                </c:pt>
                <c:pt idx="21">
                  <c:v>2.833333333333333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769152"/>
        <c:axId val="138477952"/>
      </c:lineChart>
      <c:catAx>
        <c:axId val="138408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MX"/>
          </a:p>
        </c:txPr>
        <c:crossAx val="138410624"/>
        <c:crosses val="autoZero"/>
        <c:auto val="1"/>
        <c:lblAlgn val="ctr"/>
        <c:lblOffset val="100"/>
        <c:noMultiLvlLbl val="0"/>
      </c:catAx>
      <c:valAx>
        <c:axId val="138410624"/>
        <c:scaling>
          <c:orientation val="minMax"/>
          <c:max val="25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s-MX"/>
          </a:p>
        </c:txPr>
        <c:crossAx val="138408704"/>
        <c:crosses val="autoZero"/>
        <c:crossBetween val="between"/>
      </c:valAx>
      <c:valAx>
        <c:axId val="138477952"/>
        <c:scaling>
          <c:orientation val="minMax"/>
          <c:max val="100"/>
        </c:scaling>
        <c:delete val="1"/>
        <c:axPos val="r"/>
        <c:numFmt formatCode="General" sourceLinked="1"/>
        <c:majorTickMark val="out"/>
        <c:minorTickMark val="none"/>
        <c:tickLblPos val="nextTo"/>
        <c:crossAx val="138769152"/>
        <c:crosses val="max"/>
        <c:crossBetween val="between"/>
      </c:valAx>
      <c:catAx>
        <c:axId val="1387691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38477952"/>
        <c:crosses val="autoZero"/>
        <c:auto val="1"/>
        <c:lblAlgn val="ctr"/>
        <c:lblOffset val="100"/>
        <c:noMultiLvlLbl val="0"/>
      </c:catAx>
    </c:plotArea>
    <c:legend>
      <c:legendPos val="b"/>
      <c:legendEntry>
        <c:idx val="0"/>
        <c:delete val="1"/>
      </c:legendEntry>
      <c:layout>
        <c:manualLayout>
          <c:xMode val="edge"/>
          <c:yMode val="edge"/>
          <c:x val="0.17572316270617572"/>
          <c:y val="0.88446516559426369"/>
          <c:w val="0.55673299006173271"/>
          <c:h val="7.3982374409896565E-2"/>
        </c:manualLayout>
      </c:layout>
      <c:overlay val="0"/>
      <c:txPr>
        <a:bodyPr/>
        <a:lstStyle/>
        <a:p>
          <a:pPr>
            <a:defRPr sz="11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BA642E-8ABF-4268-9522-26BBF7853A7B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E675E2-11EE-4959-92DF-65DB91655D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9244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F3A17-0681-444B-9628-11C0EBF44DF6}" type="slidenum">
              <a:rPr lang="es-MX" smtClean="0">
                <a:solidFill>
                  <a:prstClr val="black"/>
                </a:solidFill>
              </a:rPr>
              <a:pPr/>
              <a:t>1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273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675E2-11EE-4959-92DF-65DB91655D2B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1627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A4F-266E-47DA-B594-1E375427EAE8}" type="slidenum">
              <a:rPr lang="es-ES" smtClean="0">
                <a:solidFill>
                  <a:prstClr val="black"/>
                </a:solidFill>
              </a:rPr>
              <a:pPr/>
              <a:t>7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919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F3A17-0681-444B-9628-11C0EBF44DF6}" type="slidenum">
              <a:rPr lang="es-MX" smtClean="0">
                <a:solidFill>
                  <a:prstClr val="black"/>
                </a:solidFill>
              </a:rPr>
              <a:pPr/>
              <a:t>8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725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675E2-11EE-4959-92DF-65DB91655D2B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43406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675E2-11EE-4959-92DF-65DB91655D2B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4340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F3A17-0681-444B-9628-11C0EBF44DF6}" type="slidenum">
              <a:rPr lang="es-MX" smtClean="0">
                <a:solidFill>
                  <a:prstClr val="black"/>
                </a:solidFill>
              </a:rPr>
              <a:pPr/>
              <a:t>11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889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F3A17-0681-444B-9628-11C0EBF44DF6}" type="slidenum">
              <a:rPr lang="es-MX" smtClean="0">
                <a:solidFill>
                  <a:prstClr val="black"/>
                </a:solidFill>
              </a:rPr>
              <a:pPr/>
              <a:t>15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889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330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81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7363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4"/>
            <a:ext cx="8229600" cy="4530725"/>
          </a:xfrm>
        </p:spPr>
        <p:txBody>
          <a:bodyPr rtlCol="0">
            <a:normAutofit/>
          </a:bodyPr>
          <a:lstStyle/>
          <a:p>
            <a:pPr lvl="0"/>
            <a:endParaRPr lang="es-MX" noProof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2FAB3-03D0-403C-9615-10058169AEB6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120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2893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316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7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469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293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5862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9416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5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5378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9086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9673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2630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7431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4"/>
            <a:ext cx="8229600" cy="4530725"/>
          </a:xfrm>
        </p:spPr>
        <p:txBody>
          <a:bodyPr rtlCol="0">
            <a:normAutofit/>
          </a:bodyPr>
          <a:lstStyle/>
          <a:p>
            <a:pPr lvl="0"/>
            <a:endParaRPr lang="es-MX" noProof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2FAB3-03D0-403C-9615-10058169AEB6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116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7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838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084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552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556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110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77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72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75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18/06/2019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27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hart" Target="../charts/chart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236296" y="6074132"/>
            <a:ext cx="1781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Junio 2019</a:t>
            </a:r>
            <a:endParaRPr lang="es-MX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0" y="764704"/>
            <a:ext cx="52200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altLang="ja-JP" sz="5400" b="1" dirty="0">
                <a:solidFill>
                  <a:srgbClr val="00B050"/>
                </a:solidFill>
              </a:rPr>
              <a:t>Situación Epidemiológica </a:t>
            </a:r>
            <a:r>
              <a:rPr lang="es-MX" altLang="ja-JP" sz="5400" b="1" dirty="0" smtClean="0">
                <a:solidFill>
                  <a:srgbClr val="00B050"/>
                </a:solidFill>
              </a:rPr>
              <a:t>del Dengue en San Luis Potosí</a:t>
            </a:r>
            <a:endParaRPr lang="es-MX" altLang="ja-JP" sz="5400" b="1" dirty="0">
              <a:solidFill>
                <a:srgbClr val="00B050"/>
              </a:solidFill>
            </a:endParaRPr>
          </a:p>
        </p:txBody>
      </p:sp>
      <p:pic>
        <p:nvPicPr>
          <p:cNvPr id="5" name="Picture 5" descr="C:\Documents and Settings\Administrador\Mis documentos\Descargas\Servicios de Salud 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1414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56639">
            <a:off x="4598542" y="1666141"/>
            <a:ext cx="4455970" cy="277942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5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86479" y="260548"/>
            <a:ext cx="7494033" cy="432148"/>
          </a:xfrm>
        </p:spPr>
        <p:txBody>
          <a:bodyPr>
            <a:noAutofit/>
          </a:bodyPr>
          <a:lstStyle/>
          <a:p>
            <a:r>
              <a:rPr lang="es-MX" sz="2400" b="1" dirty="0" smtClean="0"/>
              <a:t>Casos </a:t>
            </a:r>
            <a:r>
              <a:rPr lang="es-MX" sz="2400" b="1" dirty="0"/>
              <a:t>Confirmados de Dengue </a:t>
            </a:r>
            <a:r>
              <a:rPr lang="es-MX" sz="2400" b="1" dirty="0" smtClean="0"/>
              <a:t>por </a:t>
            </a:r>
            <a:r>
              <a:rPr lang="es-MX" sz="2400" b="1" dirty="0"/>
              <a:t>Grupo de Edad </a:t>
            </a:r>
            <a:r>
              <a:rPr lang="es-MX" sz="2400" b="1" dirty="0" smtClean="0"/>
              <a:t>y Género</a:t>
            </a:r>
            <a:r>
              <a:rPr lang="es-MX" sz="2400" b="1" dirty="0"/>
              <a:t>. </a:t>
            </a:r>
            <a:r>
              <a:rPr lang="es-MX" sz="2400" b="1" dirty="0" smtClean="0"/>
              <a:t>San Luis Potosí, 2019*</a:t>
            </a:r>
            <a:r>
              <a:rPr lang="es-MX" sz="2400" b="1" i="1" dirty="0">
                <a:solidFill>
                  <a:prstClr val="black"/>
                </a:solidFill>
              </a:rPr>
              <a:t/>
            </a:r>
            <a:br>
              <a:rPr lang="es-MX" sz="2400" b="1" i="1" dirty="0">
                <a:solidFill>
                  <a:prstClr val="black"/>
                </a:solidFill>
              </a:rPr>
            </a:br>
            <a:endParaRPr lang="es-MX" sz="2400" i="1" dirty="0"/>
          </a:p>
        </p:txBody>
      </p:sp>
      <p:sp>
        <p:nvSpPr>
          <p:cNvPr id="5" name="10 CuadroTexto"/>
          <p:cNvSpPr txBox="1">
            <a:spLocks noChangeArrowheads="1"/>
          </p:cNvSpPr>
          <p:nvPr/>
        </p:nvSpPr>
        <p:spPr bwMode="auto">
          <a:xfrm>
            <a:off x="-53699" y="6453336"/>
            <a:ext cx="44424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 b="1" dirty="0" smtClean="0">
                <a:solidFill>
                  <a:prstClr val="black"/>
                </a:solidFill>
              </a:rPr>
              <a:t>Fuente: </a:t>
            </a:r>
            <a:r>
              <a:rPr lang="es-MX" sz="1200" b="1" dirty="0">
                <a:solidFill>
                  <a:prstClr val="black"/>
                </a:solidFill>
              </a:rPr>
              <a:t>Sistema </a:t>
            </a:r>
            <a:r>
              <a:rPr lang="es-MX" sz="1200" b="1" dirty="0" smtClean="0">
                <a:solidFill>
                  <a:prstClr val="black"/>
                </a:solidFill>
              </a:rPr>
              <a:t>Nacional de </a:t>
            </a:r>
            <a:r>
              <a:rPr lang="es-MX" sz="1200" b="1" dirty="0">
                <a:solidFill>
                  <a:prstClr val="black"/>
                </a:solidFill>
              </a:rPr>
              <a:t>Vigilancia Epidemiológica </a:t>
            </a:r>
            <a:r>
              <a:rPr lang="es-MX" sz="1200" b="1" dirty="0" smtClean="0">
                <a:solidFill>
                  <a:prstClr val="black"/>
                </a:solidFill>
              </a:rPr>
              <a:t>2018-2019</a:t>
            </a:r>
            <a:endParaRPr lang="es-MX" sz="1200" b="1" dirty="0">
              <a:solidFill>
                <a:prstClr val="black"/>
              </a:solidFill>
            </a:endParaRPr>
          </a:p>
          <a:p>
            <a:r>
              <a:rPr lang="es-MX" sz="1200" b="1" dirty="0">
                <a:solidFill>
                  <a:prstClr val="black"/>
                </a:solidFill>
              </a:rPr>
              <a:t>* Hasta Semana </a:t>
            </a:r>
            <a:r>
              <a:rPr lang="es-MX" sz="1200" b="1" dirty="0" smtClean="0">
                <a:solidFill>
                  <a:prstClr val="black"/>
                </a:solidFill>
              </a:rPr>
              <a:t>Epidemiológica 23</a:t>
            </a:r>
            <a:endParaRPr lang="es-MX" sz="1200" b="1" dirty="0">
              <a:solidFill>
                <a:prstClr val="black"/>
              </a:solidFill>
            </a:endParaRPr>
          </a:p>
        </p:txBody>
      </p:sp>
      <p:pic>
        <p:nvPicPr>
          <p:cNvPr id="7" name="Picture 5" descr="C:\Documents and Settings\Administrador\Mis documentos\Descargas\Servicios de Salud 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1414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8 Gráfico"/>
          <p:cNvGraphicFramePr/>
          <p:nvPr>
            <p:extLst>
              <p:ext uri="{D42A27DB-BD31-4B8C-83A1-F6EECF244321}">
                <p14:modId xmlns:p14="http://schemas.microsoft.com/office/powerpoint/2010/main" val="2571989326"/>
              </p:ext>
            </p:extLst>
          </p:nvPr>
        </p:nvGraphicFramePr>
        <p:xfrm>
          <a:off x="37876" y="620712"/>
          <a:ext cx="4534123" cy="2808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9 Gráfico"/>
          <p:cNvGraphicFramePr/>
          <p:nvPr>
            <p:extLst>
              <p:ext uri="{D42A27DB-BD31-4B8C-83A1-F6EECF244321}">
                <p14:modId xmlns:p14="http://schemas.microsoft.com/office/powerpoint/2010/main" val="2788565525"/>
              </p:ext>
            </p:extLst>
          </p:nvPr>
        </p:nvGraphicFramePr>
        <p:xfrm>
          <a:off x="4644008" y="620712"/>
          <a:ext cx="4499992" cy="2808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10 Gráfico"/>
          <p:cNvGraphicFramePr/>
          <p:nvPr>
            <p:extLst>
              <p:ext uri="{D42A27DB-BD31-4B8C-83A1-F6EECF244321}">
                <p14:modId xmlns:p14="http://schemas.microsoft.com/office/powerpoint/2010/main" val="3948924869"/>
              </p:ext>
            </p:extLst>
          </p:nvPr>
        </p:nvGraphicFramePr>
        <p:xfrm>
          <a:off x="4716016" y="3573016"/>
          <a:ext cx="442798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11 Gráfico"/>
          <p:cNvGraphicFramePr/>
          <p:nvPr>
            <p:extLst>
              <p:ext uri="{D42A27DB-BD31-4B8C-83A1-F6EECF244321}">
                <p14:modId xmlns:p14="http://schemas.microsoft.com/office/powerpoint/2010/main" val="2078237252"/>
              </p:ext>
            </p:extLst>
          </p:nvPr>
        </p:nvGraphicFramePr>
        <p:xfrm>
          <a:off x="43314" y="3445453"/>
          <a:ext cx="4528686" cy="30078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32590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15816" y="44624"/>
            <a:ext cx="6192688" cy="548854"/>
          </a:xfrm>
        </p:spPr>
        <p:txBody>
          <a:bodyPr>
            <a:noAutofit/>
          </a:bodyPr>
          <a:lstStyle/>
          <a:p>
            <a:pPr algn="ctr"/>
            <a:r>
              <a:rPr lang="es-MX" sz="2400" b="1" i="1" dirty="0" smtClean="0"/>
              <a:t>Casos Confirmados de Dengue  por Municipio en San </a:t>
            </a:r>
            <a:r>
              <a:rPr lang="es-MX" sz="2400" b="1" i="1" dirty="0"/>
              <a:t>Luis Potosí, </a:t>
            </a:r>
            <a:r>
              <a:rPr lang="es-MX" sz="2400" b="1" i="1" dirty="0" smtClean="0"/>
              <a:t>2019*</a:t>
            </a:r>
            <a:endParaRPr lang="es-MX" sz="2400" b="1" i="1" dirty="0"/>
          </a:p>
        </p:txBody>
      </p:sp>
      <p:graphicFrame>
        <p:nvGraphicFramePr>
          <p:cNvPr id="862" name="Tabla 8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543863"/>
              </p:ext>
            </p:extLst>
          </p:nvPr>
        </p:nvGraphicFramePr>
        <p:xfrm>
          <a:off x="395536" y="2204864"/>
          <a:ext cx="3528392" cy="2458212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236296"/>
                <a:gridCol w="1292096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Municipio</a:t>
                      </a:r>
                      <a:endParaRPr lang="es-MX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Casos confirmados</a:t>
                      </a:r>
                      <a:endParaRPr lang="es-MX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34290" marB="34290"/>
                </a:tc>
              </a:tr>
              <a:tr h="155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Ciudad Valles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55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Ébano</a:t>
                      </a:r>
                      <a:endParaRPr lang="es-MX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55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Tamuín</a:t>
                      </a:r>
                      <a:endParaRPr lang="es-MX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55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Tamazunchale</a:t>
                      </a:r>
                      <a:endParaRPr lang="es-MX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19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Xilitla</a:t>
                      </a:r>
                      <a:endParaRPr lang="es-MX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s-MX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56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San Vicente T.</a:t>
                      </a:r>
                      <a:endParaRPr lang="es-MX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56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Tanquian de E.</a:t>
                      </a:r>
                      <a:endParaRPr lang="es-MX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5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  <a:endParaRPr lang="es-MX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54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854" name="Picture 5" descr="C:\Documents and Settings\Administrador\Mis documentos\Descargas\Servicios de Salud 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1414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6" name="855 CuadroTexto"/>
          <p:cNvSpPr txBox="1"/>
          <p:nvPr/>
        </p:nvSpPr>
        <p:spPr>
          <a:xfrm>
            <a:off x="42580" y="6441762"/>
            <a:ext cx="2730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>
                <a:solidFill>
                  <a:prstClr val="black"/>
                </a:solidFill>
                <a:cs typeface="Arial" pitchFamily="34" charset="0"/>
              </a:rPr>
              <a:t>Fuente: SINAVE 2019.</a:t>
            </a:r>
          </a:p>
          <a:p>
            <a:r>
              <a:rPr lang="es-MX" sz="1200" b="1" dirty="0" smtClean="0">
                <a:solidFill>
                  <a:prstClr val="black"/>
                </a:solidFill>
                <a:cs typeface="Arial" pitchFamily="34" charset="0"/>
              </a:rPr>
              <a:t>*</a:t>
            </a:r>
            <a:r>
              <a:rPr lang="es-MX" sz="1200" b="1" dirty="0">
                <a:solidFill>
                  <a:prstClr val="black"/>
                </a:solidFill>
                <a:cs typeface="Arial" pitchFamily="34" charset="0"/>
              </a:rPr>
              <a:t>A </a:t>
            </a:r>
            <a:r>
              <a:rPr lang="es-MX" sz="1200" b="1" dirty="0" smtClean="0">
                <a:solidFill>
                  <a:prstClr val="black"/>
                </a:solidFill>
                <a:cs typeface="Arial" pitchFamily="34" charset="0"/>
              </a:rPr>
              <a:t>semana epidemiológica </a:t>
            </a:r>
            <a:r>
              <a:rPr lang="es-MX" sz="1200" b="1" dirty="0">
                <a:solidFill>
                  <a:prstClr val="black"/>
                </a:solidFill>
                <a:cs typeface="Arial" pitchFamily="34" charset="0"/>
              </a:rPr>
              <a:t>No. </a:t>
            </a:r>
            <a:r>
              <a:rPr lang="es-MX" sz="1200" b="1" dirty="0" smtClean="0">
                <a:solidFill>
                  <a:prstClr val="black"/>
                </a:solidFill>
                <a:cs typeface="Arial" pitchFamily="34" charset="0"/>
              </a:rPr>
              <a:t>23</a:t>
            </a:r>
            <a:endParaRPr lang="es-MX" sz="1200" b="1" dirty="0">
              <a:solidFill>
                <a:prstClr val="black"/>
              </a:solidFill>
              <a:cs typeface="Arial" pitchFamily="34" charset="0"/>
            </a:endParaRPr>
          </a:p>
        </p:txBody>
      </p:sp>
      <p:graphicFrame>
        <p:nvGraphicFramePr>
          <p:cNvPr id="855" name="85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398130"/>
              </p:ext>
            </p:extLst>
          </p:nvPr>
        </p:nvGraphicFramePr>
        <p:xfrm>
          <a:off x="7308304" y="980728"/>
          <a:ext cx="1708805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944"/>
                <a:gridCol w="526861"/>
              </a:tblGrid>
              <a:tr h="187749">
                <a:tc gridSpan="2"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Rangos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29453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0 casos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165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1 -</a:t>
                      </a:r>
                      <a:r>
                        <a:rPr lang="es-MX" sz="1200" baseline="0" dirty="0" smtClean="0"/>
                        <a:t> 50</a:t>
                      </a:r>
                      <a:r>
                        <a:rPr lang="es-MX" sz="1200" dirty="0" smtClean="0"/>
                        <a:t> casos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28885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51-100 casos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101-200 casos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+200 casos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96752"/>
            <a:ext cx="4492625" cy="418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273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751512" y="44450"/>
            <a:ext cx="4392488" cy="432222"/>
          </a:xfrm>
        </p:spPr>
        <p:txBody>
          <a:bodyPr>
            <a:normAutofit fontScale="90000"/>
          </a:bodyPr>
          <a:lstStyle/>
          <a:p>
            <a:r>
              <a:rPr lang="es-MX" sz="2400" b="1" i="1" dirty="0">
                <a:solidFill>
                  <a:prstClr val="black"/>
                </a:solidFill>
              </a:rPr>
              <a:t>Situación del </a:t>
            </a:r>
            <a:r>
              <a:rPr lang="es-MX" sz="2400" b="1" i="1" dirty="0" smtClean="0">
                <a:solidFill>
                  <a:prstClr val="black"/>
                </a:solidFill>
              </a:rPr>
              <a:t>Dengue </a:t>
            </a:r>
            <a:r>
              <a:rPr lang="es-MX" sz="2400" b="1" i="1" dirty="0">
                <a:solidFill>
                  <a:prstClr val="black"/>
                </a:solidFill>
              </a:rPr>
              <a:t>en </a:t>
            </a:r>
            <a:r>
              <a:rPr lang="es-MX" sz="2400" b="1" i="1" dirty="0" smtClean="0">
                <a:solidFill>
                  <a:prstClr val="black"/>
                </a:solidFill>
              </a:rPr>
              <a:t>JS V 2019*</a:t>
            </a:r>
            <a:endParaRPr lang="es-MX" sz="2400" i="1" dirty="0"/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2854657242"/>
              </p:ext>
            </p:extLst>
          </p:nvPr>
        </p:nvGraphicFramePr>
        <p:xfrm>
          <a:off x="151407" y="548680"/>
          <a:ext cx="6004769" cy="331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-31157" y="6441762"/>
            <a:ext cx="2730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>
                <a:solidFill>
                  <a:prstClr val="black"/>
                </a:solidFill>
                <a:cs typeface="Arial" pitchFamily="34" charset="0"/>
              </a:rPr>
              <a:t>Fuente: SINAVE 2019.</a:t>
            </a:r>
          </a:p>
          <a:p>
            <a:r>
              <a:rPr lang="es-MX" sz="1200" b="1" dirty="0" smtClean="0">
                <a:solidFill>
                  <a:prstClr val="black"/>
                </a:solidFill>
                <a:cs typeface="Arial" pitchFamily="34" charset="0"/>
              </a:rPr>
              <a:t>*</a:t>
            </a:r>
            <a:r>
              <a:rPr lang="es-MX" sz="1200" b="1" dirty="0">
                <a:solidFill>
                  <a:prstClr val="black"/>
                </a:solidFill>
                <a:cs typeface="Arial" pitchFamily="34" charset="0"/>
              </a:rPr>
              <a:t>A </a:t>
            </a:r>
            <a:r>
              <a:rPr lang="es-MX" sz="1200" b="1" dirty="0" smtClean="0">
                <a:solidFill>
                  <a:prstClr val="black"/>
                </a:solidFill>
                <a:cs typeface="Arial" pitchFamily="34" charset="0"/>
              </a:rPr>
              <a:t>semana epidemiológica </a:t>
            </a:r>
            <a:r>
              <a:rPr lang="es-MX" sz="1200" b="1" dirty="0">
                <a:solidFill>
                  <a:prstClr val="black"/>
                </a:solidFill>
                <a:cs typeface="Arial" pitchFamily="34" charset="0"/>
              </a:rPr>
              <a:t>No. </a:t>
            </a:r>
            <a:r>
              <a:rPr lang="es-MX" sz="1200" b="1" dirty="0" smtClean="0">
                <a:solidFill>
                  <a:prstClr val="black"/>
                </a:solidFill>
                <a:cs typeface="Arial" pitchFamily="34" charset="0"/>
              </a:rPr>
              <a:t>23</a:t>
            </a:r>
            <a:endParaRPr lang="es-MX" sz="1200" b="1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1385848" y="3212976"/>
            <a:ext cx="3260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i="1" dirty="0">
                <a:solidFill>
                  <a:prstClr val="black"/>
                </a:solidFill>
                <a:cs typeface="Calibri" pitchFamily="34" charset="0"/>
              </a:rPr>
              <a:t>Semanas </a:t>
            </a:r>
            <a:r>
              <a:rPr lang="es-MX" sz="1200" b="1" i="1" dirty="0" smtClean="0">
                <a:solidFill>
                  <a:prstClr val="black"/>
                </a:solidFill>
                <a:cs typeface="Calibri" pitchFamily="34" charset="0"/>
              </a:rPr>
              <a:t>Epidemiológicas </a:t>
            </a:r>
            <a:endParaRPr lang="es-MX" sz="1200" b="1" i="1" dirty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-36512" y="1196727"/>
            <a:ext cx="3028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/>
              <a:t>Casos</a:t>
            </a:r>
            <a:endParaRPr lang="es-MX" sz="1200" b="1" dirty="0"/>
          </a:p>
        </p:txBody>
      </p:sp>
      <p:pic>
        <p:nvPicPr>
          <p:cNvPr id="9" name="Picture 5" descr="C:\Documents and Settings\Administrador\Mis documentos\Descargas\Servicios de Salud 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1414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800224"/>
              </p:ext>
            </p:extLst>
          </p:nvPr>
        </p:nvGraphicFramePr>
        <p:xfrm>
          <a:off x="6444208" y="644799"/>
          <a:ext cx="2417676" cy="2352153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148849"/>
                <a:gridCol w="672865"/>
                <a:gridCol w="595962"/>
              </a:tblGrid>
              <a:tr h="360041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Clasificación</a:t>
                      </a:r>
                      <a:endParaRPr lang="es-MX" sz="1400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2018</a:t>
                      </a:r>
                      <a:endParaRPr lang="es-MX" sz="1400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2019</a:t>
                      </a:r>
                      <a:endParaRPr lang="es-MX" sz="1400" i="1" dirty="0"/>
                    </a:p>
                  </a:txBody>
                  <a:tcPr marL="68580" marR="68580" anchor="ctr"/>
                </a:tc>
              </a:tr>
              <a:tr h="498028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DNG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0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18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</a:tr>
              <a:tr h="498028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DCSA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0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0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</a:tr>
              <a:tr h="498028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DG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0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0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</a:tr>
              <a:tr h="498028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Total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0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18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</a:tr>
            </a:tbl>
          </a:graphicData>
        </a:graphic>
      </p:graphicFrame>
      <p:graphicFrame>
        <p:nvGraphicFramePr>
          <p:cNvPr id="18" name="17 Gráfico"/>
          <p:cNvGraphicFramePr/>
          <p:nvPr>
            <p:extLst>
              <p:ext uri="{D42A27DB-BD31-4B8C-83A1-F6EECF244321}">
                <p14:modId xmlns:p14="http://schemas.microsoft.com/office/powerpoint/2010/main" val="4223140328"/>
              </p:ext>
            </p:extLst>
          </p:nvPr>
        </p:nvGraphicFramePr>
        <p:xfrm>
          <a:off x="893504" y="3915558"/>
          <a:ext cx="7860158" cy="26817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4 CuadroTexto"/>
          <p:cNvSpPr txBox="1"/>
          <p:nvPr/>
        </p:nvSpPr>
        <p:spPr>
          <a:xfrm>
            <a:off x="2555776" y="6236771"/>
            <a:ext cx="3260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i="1" dirty="0">
                <a:solidFill>
                  <a:prstClr val="black"/>
                </a:solidFill>
                <a:cs typeface="Calibri" pitchFamily="34" charset="0"/>
              </a:rPr>
              <a:t>Semanas </a:t>
            </a:r>
            <a:r>
              <a:rPr lang="es-MX" sz="1200" b="1" i="1" dirty="0" smtClean="0">
                <a:solidFill>
                  <a:prstClr val="black"/>
                </a:solidFill>
                <a:cs typeface="Calibri" pitchFamily="34" charset="0"/>
              </a:rPr>
              <a:t>Epidemiológicas </a:t>
            </a:r>
            <a:endParaRPr lang="es-MX" sz="1200" b="1" i="1" dirty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09076" y="4680292"/>
            <a:ext cx="323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/>
              <a:t>%</a:t>
            </a:r>
            <a:endParaRPr lang="es-MX" sz="1400" b="1" dirty="0"/>
          </a:p>
        </p:txBody>
      </p:sp>
    </p:spTree>
    <p:extLst>
      <p:ext uri="{BB962C8B-B14F-4D97-AF65-F5344CB8AC3E}">
        <p14:creationId xmlns:p14="http://schemas.microsoft.com/office/powerpoint/2010/main" val="174727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751512" y="44450"/>
            <a:ext cx="4392488" cy="432222"/>
          </a:xfrm>
        </p:spPr>
        <p:txBody>
          <a:bodyPr>
            <a:normAutofit fontScale="90000"/>
          </a:bodyPr>
          <a:lstStyle/>
          <a:p>
            <a:r>
              <a:rPr lang="es-MX" sz="2400" b="1" i="1" dirty="0">
                <a:solidFill>
                  <a:prstClr val="black"/>
                </a:solidFill>
              </a:rPr>
              <a:t>Situación del </a:t>
            </a:r>
            <a:r>
              <a:rPr lang="es-MX" sz="2400" b="1" i="1" dirty="0" smtClean="0">
                <a:solidFill>
                  <a:prstClr val="black"/>
                </a:solidFill>
              </a:rPr>
              <a:t>Dengue </a:t>
            </a:r>
            <a:r>
              <a:rPr lang="es-MX" sz="2400" b="1" i="1" dirty="0">
                <a:solidFill>
                  <a:prstClr val="black"/>
                </a:solidFill>
              </a:rPr>
              <a:t>en </a:t>
            </a:r>
            <a:r>
              <a:rPr lang="es-MX" sz="2400" b="1" i="1" dirty="0" smtClean="0">
                <a:solidFill>
                  <a:prstClr val="black"/>
                </a:solidFill>
              </a:rPr>
              <a:t>JS VI 2019*</a:t>
            </a:r>
            <a:endParaRPr lang="es-MX" sz="2400" i="1" dirty="0"/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971692928"/>
              </p:ext>
            </p:extLst>
          </p:nvPr>
        </p:nvGraphicFramePr>
        <p:xfrm>
          <a:off x="151407" y="548680"/>
          <a:ext cx="6004769" cy="331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-31157" y="6441762"/>
            <a:ext cx="2730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>
                <a:solidFill>
                  <a:prstClr val="black"/>
                </a:solidFill>
                <a:cs typeface="Arial" pitchFamily="34" charset="0"/>
              </a:rPr>
              <a:t>Fuente: SINAVE 2019.</a:t>
            </a:r>
          </a:p>
          <a:p>
            <a:r>
              <a:rPr lang="es-MX" sz="1200" b="1" dirty="0" smtClean="0">
                <a:solidFill>
                  <a:prstClr val="black"/>
                </a:solidFill>
                <a:cs typeface="Arial" pitchFamily="34" charset="0"/>
              </a:rPr>
              <a:t>*</a:t>
            </a:r>
            <a:r>
              <a:rPr lang="es-MX" sz="1200" b="1" dirty="0">
                <a:solidFill>
                  <a:prstClr val="black"/>
                </a:solidFill>
                <a:cs typeface="Arial" pitchFamily="34" charset="0"/>
              </a:rPr>
              <a:t>A </a:t>
            </a:r>
            <a:r>
              <a:rPr lang="es-MX" sz="1200" b="1" dirty="0" smtClean="0">
                <a:solidFill>
                  <a:prstClr val="black"/>
                </a:solidFill>
                <a:cs typeface="Arial" pitchFamily="34" charset="0"/>
              </a:rPr>
              <a:t>semana epidemiológica </a:t>
            </a:r>
            <a:r>
              <a:rPr lang="es-MX" sz="1200" b="1" dirty="0">
                <a:solidFill>
                  <a:prstClr val="black"/>
                </a:solidFill>
                <a:cs typeface="Arial" pitchFamily="34" charset="0"/>
              </a:rPr>
              <a:t>No. </a:t>
            </a:r>
            <a:r>
              <a:rPr lang="es-MX" sz="1200" b="1" dirty="0" smtClean="0">
                <a:solidFill>
                  <a:prstClr val="black"/>
                </a:solidFill>
                <a:cs typeface="Arial" pitchFamily="34" charset="0"/>
              </a:rPr>
              <a:t>23</a:t>
            </a:r>
            <a:endParaRPr lang="es-MX" sz="1200" b="1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1385848" y="3212976"/>
            <a:ext cx="3260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i="1" dirty="0">
                <a:solidFill>
                  <a:prstClr val="black"/>
                </a:solidFill>
                <a:cs typeface="Calibri" pitchFamily="34" charset="0"/>
              </a:rPr>
              <a:t>Semanas </a:t>
            </a:r>
            <a:r>
              <a:rPr lang="es-MX" sz="1200" b="1" i="1" dirty="0" smtClean="0">
                <a:solidFill>
                  <a:prstClr val="black"/>
                </a:solidFill>
                <a:cs typeface="Calibri" pitchFamily="34" charset="0"/>
              </a:rPr>
              <a:t>Epidemiológicas </a:t>
            </a:r>
            <a:endParaRPr lang="es-MX" sz="1200" b="1" i="1" dirty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-36512" y="1196727"/>
            <a:ext cx="3028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/>
              <a:t>Casos</a:t>
            </a:r>
            <a:endParaRPr lang="es-MX" sz="1200" b="1" dirty="0"/>
          </a:p>
        </p:txBody>
      </p:sp>
      <p:pic>
        <p:nvPicPr>
          <p:cNvPr id="9" name="Picture 5" descr="C:\Documents and Settings\Administrador\Mis documentos\Descargas\Servicios de Salud 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1414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93641"/>
              </p:ext>
            </p:extLst>
          </p:nvPr>
        </p:nvGraphicFramePr>
        <p:xfrm>
          <a:off x="6444208" y="644799"/>
          <a:ext cx="2417676" cy="2352153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148849"/>
                <a:gridCol w="672865"/>
                <a:gridCol w="595962"/>
              </a:tblGrid>
              <a:tr h="360041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Clasificación</a:t>
                      </a:r>
                      <a:endParaRPr lang="es-MX" sz="1400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2018</a:t>
                      </a:r>
                      <a:endParaRPr lang="es-MX" sz="1400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2019</a:t>
                      </a:r>
                      <a:endParaRPr lang="es-MX" sz="1400" i="1" dirty="0"/>
                    </a:p>
                  </a:txBody>
                  <a:tcPr marL="68580" marR="68580" anchor="ctr"/>
                </a:tc>
              </a:tr>
              <a:tr h="498028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DNG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14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13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</a:tr>
              <a:tr h="498028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DCSA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0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i="0" dirty="0" smtClean="0"/>
                        <a:t>4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</a:tr>
              <a:tr h="498028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DG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0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0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</a:tr>
              <a:tr h="498028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Total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i="0" dirty="0" smtClean="0"/>
                        <a:t>14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17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</a:tr>
            </a:tbl>
          </a:graphicData>
        </a:graphic>
      </p:graphicFrame>
      <p:graphicFrame>
        <p:nvGraphicFramePr>
          <p:cNvPr id="18" name="17 Gráfico"/>
          <p:cNvGraphicFramePr/>
          <p:nvPr>
            <p:extLst>
              <p:ext uri="{D42A27DB-BD31-4B8C-83A1-F6EECF244321}">
                <p14:modId xmlns:p14="http://schemas.microsoft.com/office/powerpoint/2010/main" val="2951727318"/>
              </p:ext>
            </p:extLst>
          </p:nvPr>
        </p:nvGraphicFramePr>
        <p:xfrm>
          <a:off x="893504" y="3915558"/>
          <a:ext cx="7860158" cy="26817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4 CuadroTexto"/>
          <p:cNvSpPr txBox="1"/>
          <p:nvPr/>
        </p:nvSpPr>
        <p:spPr>
          <a:xfrm>
            <a:off x="2555776" y="6236771"/>
            <a:ext cx="3260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i="1" dirty="0">
                <a:solidFill>
                  <a:prstClr val="black"/>
                </a:solidFill>
                <a:cs typeface="Calibri" pitchFamily="34" charset="0"/>
              </a:rPr>
              <a:t>Semanas </a:t>
            </a:r>
            <a:r>
              <a:rPr lang="es-MX" sz="1200" b="1" i="1" dirty="0" smtClean="0">
                <a:solidFill>
                  <a:prstClr val="black"/>
                </a:solidFill>
                <a:cs typeface="Calibri" pitchFamily="34" charset="0"/>
              </a:rPr>
              <a:t>Epidemiológicas </a:t>
            </a:r>
            <a:endParaRPr lang="es-MX" sz="1200" b="1" i="1" dirty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09076" y="4680292"/>
            <a:ext cx="323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/>
              <a:t>%</a:t>
            </a:r>
            <a:endParaRPr lang="es-MX" sz="1400" b="1" dirty="0"/>
          </a:p>
        </p:txBody>
      </p:sp>
    </p:spTree>
    <p:extLst>
      <p:ext uri="{BB962C8B-B14F-4D97-AF65-F5344CB8AC3E}">
        <p14:creationId xmlns:p14="http://schemas.microsoft.com/office/powerpoint/2010/main" val="361631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751512" y="44450"/>
            <a:ext cx="4392488" cy="432222"/>
          </a:xfrm>
        </p:spPr>
        <p:txBody>
          <a:bodyPr>
            <a:normAutofit fontScale="90000"/>
          </a:bodyPr>
          <a:lstStyle/>
          <a:p>
            <a:r>
              <a:rPr lang="es-MX" sz="2400" b="1" i="1" dirty="0">
                <a:solidFill>
                  <a:prstClr val="black"/>
                </a:solidFill>
              </a:rPr>
              <a:t>Situación del </a:t>
            </a:r>
            <a:r>
              <a:rPr lang="es-MX" sz="2400" b="1" i="1" dirty="0" smtClean="0">
                <a:solidFill>
                  <a:prstClr val="black"/>
                </a:solidFill>
              </a:rPr>
              <a:t>Dengue </a:t>
            </a:r>
            <a:r>
              <a:rPr lang="es-MX" sz="2400" b="1" i="1" dirty="0">
                <a:solidFill>
                  <a:prstClr val="black"/>
                </a:solidFill>
              </a:rPr>
              <a:t>en </a:t>
            </a:r>
            <a:r>
              <a:rPr lang="es-MX" sz="2400" b="1" i="1" dirty="0" smtClean="0">
                <a:solidFill>
                  <a:prstClr val="black"/>
                </a:solidFill>
              </a:rPr>
              <a:t>JS VII 2019*</a:t>
            </a:r>
            <a:endParaRPr lang="es-MX" sz="2400" i="1" dirty="0"/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2208496753"/>
              </p:ext>
            </p:extLst>
          </p:nvPr>
        </p:nvGraphicFramePr>
        <p:xfrm>
          <a:off x="151407" y="548680"/>
          <a:ext cx="6004769" cy="331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-31157" y="6441762"/>
            <a:ext cx="2730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>
                <a:solidFill>
                  <a:prstClr val="black"/>
                </a:solidFill>
                <a:cs typeface="Arial" pitchFamily="34" charset="0"/>
              </a:rPr>
              <a:t>Fuente: SINAVE 2019.</a:t>
            </a:r>
          </a:p>
          <a:p>
            <a:r>
              <a:rPr lang="es-MX" sz="1200" b="1" dirty="0" smtClean="0">
                <a:solidFill>
                  <a:prstClr val="black"/>
                </a:solidFill>
                <a:cs typeface="Arial" pitchFamily="34" charset="0"/>
              </a:rPr>
              <a:t>*</a:t>
            </a:r>
            <a:r>
              <a:rPr lang="es-MX" sz="1200" b="1" dirty="0">
                <a:solidFill>
                  <a:prstClr val="black"/>
                </a:solidFill>
                <a:cs typeface="Arial" pitchFamily="34" charset="0"/>
              </a:rPr>
              <a:t>A </a:t>
            </a:r>
            <a:r>
              <a:rPr lang="es-MX" sz="1200" b="1" dirty="0" smtClean="0">
                <a:solidFill>
                  <a:prstClr val="black"/>
                </a:solidFill>
                <a:cs typeface="Arial" pitchFamily="34" charset="0"/>
              </a:rPr>
              <a:t>semana epidemiológica </a:t>
            </a:r>
            <a:r>
              <a:rPr lang="es-MX" sz="1200" b="1" dirty="0">
                <a:solidFill>
                  <a:prstClr val="black"/>
                </a:solidFill>
                <a:cs typeface="Arial" pitchFamily="34" charset="0"/>
              </a:rPr>
              <a:t>No. </a:t>
            </a:r>
            <a:r>
              <a:rPr lang="es-MX" sz="1200" b="1" dirty="0" smtClean="0">
                <a:solidFill>
                  <a:prstClr val="black"/>
                </a:solidFill>
                <a:cs typeface="Arial" pitchFamily="34" charset="0"/>
              </a:rPr>
              <a:t>23</a:t>
            </a:r>
            <a:endParaRPr lang="es-MX" sz="1200" b="1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1385848" y="3212976"/>
            <a:ext cx="3260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i="1" dirty="0">
                <a:solidFill>
                  <a:prstClr val="black"/>
                </a:solidFill>
                <a:cs typeface="Calibri" pitchFamily="34" charset="0"/>
              </a:rPr>
              <a:t>Semanas </a:t>
            </a:r>
            <a:r>
              <a:rPr lang="es-MX" sz="1200" b="1" i="1" dirty="0" smtClean="0">
                <a:solidFill>
                  <a:prstClr val="black"/>
                </a:solidFill>
                <a:cs typeface="Calibri" pitchFamily="34" charset="0"/>
              </a:rPr>
              <a:t>Epidemiológicas </a:t>
            </a:r>
            <a:endParaRPr lang="es-MX" sz="1200" b="1" i="1" dirty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-36512" y="1196727"/>
            <a:ext cx="3028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/>
              <a:t>Casos</a:t>
            </a:r>
            <a:endParaRPr lang="es-MX" sz="1200" b="1" dirty="0"/>
          </a:p>
        </p:txBody>
      </p:sp>
      <p:pic>
        <p:nvPicPr>
          <p:cNvPr id="9" name="Picture 5" descr="C:\Documents and Settings\Administrador\Mis documentos\Descargas\Servicios de Salud 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1414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314359"/>
              </p:ext>
            </p:extLst>
          </p:nvPr>
        </p:nvGraphicFramePr>
        <p:xfrm>
          <a:off x="6444208" y="644799"/>
          <a:ext cx="2417676" cy="2352153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148849"/>
                <a:gridCol w="672865"/>
                <a:gridCol w="595962"/>
              </a:tblGrid>
              <a:tr h="360041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Clasificación</a:t>
                      </a:r>
                      <a:endParaRPr lang="es-MX" sz="1400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2018</a:t>
                      </a:r>
                      <a:endParaRPr lang="es-MX" sz="1400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2019</a:t>
                      </a:r>
                      <a:endParaRPr lang="es-MX" sz="1400" i="1" dirty="0"/>
                    </a:p>
                  </a:txBody>
                  <a:tcPr marL="68580" marR="68580" anchor="ctr"/>
                </a:tc>
              </a:tr>
              <a:tr h="498028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DNG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0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19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</a:tr>
              <a:tr h="498028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DCSA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0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0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</a:tr>
              <a:tr h="498028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DG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0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0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</a:tr>
              <a:tr h="498028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Total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0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19</a:t>
                      </a:r>
                      <a:endParaRPr lang="es-MX" sz="1400" b="1" i="1" dirty="0"/>
                    </a:p>
                  </a:txBody>
                  <a:tcPr marL="68580" marR="68580" anchor="ctr"/>
                </a:tc>
              </a:tr>
            </a:tbl>
          </a:graphicData>
        </a:graphic>
      </p:graphicFrame>
      <p:graphicFrame>
        <p:nvGraphicFramePr>
          <p:cNvPr id="18" name="17 Gráfico"/>
          <p:cNvGraphicFramePr/>
          <p:nvPr>
            <p:extLst>
              <p:ext uri="{D42A27DB-BD31-4B8C-83A1-F6EECF244321}">
                <p14:modId xmlns:p14="http://schemas.microsoft.com/office/powerpoint/2010/main" val="3191903978"/>
              </p:ext>
            </p:extLst>
          </p:nvPr>
        </p:nvGraphicFramePr>
        <p:xfrm>
          <a:off x="893504" y="3915558"/>
          <a:ext cx="7860158" cy="26817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4 CuadroTexto"/>
          <p:cNvSpPr txBox="1"/>
          <p:nvPr/>
        </p:nvSpPr>
        <p:spPr>
          <a:xfrm>
            <a:off x="2555776" y="6236771"/>
            <a:ext cx="3260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i="1" dirty="0">
                <a:solidFill>
                  <a:prstClr val="black"/>
                </a:solidFill>
                <a:cs typeface="Calibri" pitchFamily="34" charset="0"/>
              </a:rPr>
              <a:t>Semanas </a:t>
            </a:r>
            <a:r>
              <a:rPr lang="es-MX" sz="1200" b="1" i="1" dirty="0" smtClean="0">
                <a:solidFill>
                  <a:prstClr val="black"/>
                </a:solidFill>
                <a:cs typeface="Calibri" pitchFamily="34" charset="0"/>
              </a:rPr>
              <a:t>Epidemiológicas </a:t>
            </a:r>
            <a:endParaRPr lang="es-MX" sz="1200" b="1" i="1" dirty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09076" y="4680292"/>
            <a:ext cx="323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/>
              <a:t>%</a:t>
            </a:r>
            <a:endParaRPr lang="es-MX" sz="1400" b="1" dirty="0"/>
          </a:p>
        </p:txBody>
      </p:sp>
    </p:spTree>
    <p:extLst>
      <p:ext uri="{BB962C8B-B14F-4D97-AF65-F5344CB8AC3E}">
        <p14:creationId xmlns:p14="http://schemas.microsoft.com/office/powerpoint/2010/main" val="197389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95736" y="-27384"/>
            <a:ext cx="6840760" cy="548854"/>
          </a:xfrm>
        </p:spPr>
        <p:txBody>
          <a:bodyPr>
            <a:noAutofit/>
          </a:bodyPr>
          <a:lstStyle/>
          <a:p>
            <a:pPr algn="ctr"/>
            <a:r>
              <a:rPr lang="es-MX" sz="2400" b="1" i="1" dirty="0"/>
              <a:t>Serotipos Aislados de </a:t>
            </a:r>
            <a:r>
              <a:rPr lang="es-MX" sz="2400" b="1" i="1" dirty="0" smtClean="0"/>
              <a:t>Dengue en San </a:t>
            </a:r>
            <a:r>
              <a:rPr lang="es-MX" sz="2400" b="1" i="1" dirty="0"/>
              <a:t>Luis Potosí, </a:t>
            </a:r>
            <a:r>
              <a:rPr lang="es-MX" sz="2400" b="1" i="1" dirty="0" smtClean="0"/>
              <a:t>2019*</a:t>
            </a:r>
            <a:endParaRPr lang="es-MX" sz="2400" b="1" i="1" dirty="0"/>
          </a:p>
        </p:txBody>
      </p:sp>
      <p:graphicFrame>
        <p:nvGraphicFramePr>
          <p:cNvPr id="862" name="Tabla 8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285770"/>
              </p:ext>
            </p:extLst>
          </p:nvPr>
        </p:nvGraphicFramePr>
        <p:xfrm>
          <a:off x="179512" y="2132856"/>
          <a:ext cx="4107342" cy="257556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664052"/>
                <a:gridCol w="586389"/>
                <a:gridCol w="586389"/>
                <a:gridCol w="708057"/>
                <a:gridCol w="562455"/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Municipio</a:t>
                      </a:r>
                      <a:endParaRPr lang="es-MX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Serotipo</a:t>
                      </a:r>
                      <a:r>
                        <a:rPr lang="es-MX" sz="1400" baseline="0" dirty="0" smtClean="0">
                          <a:solidFill>
                            <a:schemeClr val="bg1"/>
                          </a:solidFill>
                        </a:rPr>
                        <a:t> Circulante</a:t>
                      </a:r>
                      <a:endParaRPr lang="es-MX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 marL="51435" marR="51435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 marL="51435" marR="51435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 marL="51435" marR="51435" marT="34290" marB="34290"/>
                </a:tc>
              </a:tr>
              <a:tr h="160864">
                <a:tc v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 marL="51435" marR="51435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bg1"/>
                          </a:solidFill>
                        </a:rPr>
                        <a:t>I</a:t>
                      </a:r>
                      <a:endParaRPr lang="es-MX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bg1"/>
                          </a:solidFill>
                        </a:rPr>
                        <a:t>II</a:t>
                      </a:r>
                      <a:endParaRPr lang="es-MX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bg1"/>
                          </a:solidFill>
                        </a:rPr>
                        <a:t>III</a:t>
                      </a:r>
                      <a:endParaRPr lang="es-MX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bg1"/>
                          </a:solidFill>
                        </a:rPr>
                        <a:t>IV</a:t>
                      </a:r>
                      <a:endParaRPr lang="es-MX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66"/>
                    </a:solidFill>
                  </a:tcPr>
                </a:tc>
              </a:tr>
              <a:tr h="155332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Ciudad</a:t>
                      </a:r>
                      <a:r>
                        <a:rPr lang="es-MX" sz="1200" baseline="0" dirty="0" smtClean="0"/>
                        <a:t> Valles</a:t>
                      </a:r>
                      <a:endParaRPr lang="es-MX" sz="1200" b="0" dirty="0" smtClean="0"/>
                    </a:p>
                  </a:txBody>
                  <a:tcPr marL="51435" marR="51435" marT="3429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solidFill>
                            <a:schemeClr val="dk1"/>
                          </a:solidFill>
                        </a:rPr>
                        <a:t>7</a:t>
                      </a:r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91904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Ébano</a:t>
                      </a:r>
                      <a:endParaRPr lang="es-MX" sz="1200" b="0" dirty="0" smtClean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4</a:t>
                      </a:r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</a:tr>
              <a:tr h="191904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err="1" smtClean="0"/>
                        <a:t>Tamuín</a:t>
                      </a:r>
                      <a:endParaRPr lang="es-MX" sz="1200" b="0" dirty="0" smtClean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</a:tr>
              <a:tr h="156468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/>
                        <a:t>Tamazunchale</a:t>
                      </a: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</a:tr>
              <a:tr h="156468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Xilitla</a:t>
                      </a:r>
                      <a:endParaRPr lang="es-MX" sz="1200" b="0" dirty="0" smtClean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</a:t>
                      </a:r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</a:tr>
              <a:tr h="156468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/>
                        <a:t>San Vicente</a:t>
                      </a:r>
                      <a:r>
                        <a:rPr lang="es-MX" sz="1200" b="0" baseline="0" dirty="0" smtClean="0"/>
                        <a:t> T.</a:t>
                      </a:r>
                      <a:endParaRPr lang="es-MX" sz="1200" b="0" dirty="0" smtClean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</a:tr>
              <a:tr h="156468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err="1" smtClean="0"/>
                        <a:t>Tanquian</a:t>
                      </a:r>
                      <a:endParaRPr lang="es-MX" sz="1200" b="0" dirty="0" smtClean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</a:tr>
              <a:tr h="95820"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Total</a:t>
                      </a:r>
                      <a:endParaRPr lang="es-MX" sz="1200" b="1" i="1" dirty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>
                          <a:solidFill>
                            <a:schemeClr val="dk1"/>
                          </a:solidFill>
                        </a:rPr>
                        <a:t>46</a:t>
                      </a:r>
                      <a:endParaRPr lang="es-MX" sz="12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>
                          <a:solidFill>
                            <a:schemeClr val="dk1"/>
                          </a:solidFill>
                        </a:rPr>
                        <a:t>8</a:t>
                      </a:r>
                      <a:endParaRPr lang="es-MX" sz="12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0</a:t>
                      </a:r>
                      <a:endParaRPr lang="es-MX" sz="12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0</a:t>
                      </a:r>
                      <a:endParaRPr lang="es-MX" sz="1200" b="1" i="1" dirty="0"/>
                    </a:p>
                  </a:txBody>
                  <a:tcPr marL="51435" marR="51435" marT="34290" marB="34290" anchor="ctr"/>
                </a:tc>
              </a:tr>
            </a:tbl>
          </a:graphicData>
        </a:graphic>
      </p:graphicFrame>
      <p:graphicFrame>
        <p:nvGraphicFramePr>
          <p:cNvPr id="863" name="86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437719"/>
              </p:ext>
            </p:extLst>
          </p:nvPr>
        </p:nvGraphicFramePr>
        <p:xfrm>
          <a:off x="7596336" y="1196752"/>
          <a:ext cx="1445031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9497"/>
                <a:gridCol w="445534"/>
              </a:tblGrid>
              <a:tr h="274320">
                <a:tc gridSpan="2"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Serotipo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43165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DENV</a:t>
                      </a:r>
                      <a:r>
                        <a:rPr lang="es-MX" sz="1200" baseline="0" dirty="0" smtClean="0"/>
                        <a:t> 1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28885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DENV</a:t>
                      </a:r>
                      <a:r>
                        <a:rPr lang="es-MX" sz="1200" baseline="0" dirty="0" smtClean="0"/>
                        <a:t> 2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DENV</a:t>
                      </a:r>
                      <a:r>
                        <a:rPr lang="es-MX" sz="1200" baseline="0" dirty="0" smtClean="0"/>
                        <a:t> 3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DENV</a:t>
                      </a:r>
                      <a:r>
                        <a:rPr lang="es-MX" sz="1200" baseline="0" dirty="0" smtClean="0"/>
                        <a:t> 4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 o más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54" name="Picture 5" descr="C:\Documents and Settings\Administrador\Mis documentos\Descargas\Servicios de Salud 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1414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6" name="855 CuadroTexto"/>
          <p:cNvSpPr txBox="1"/>
          <p:nvPr/>
        </p:nvSpPr>
        <p:spPr>
          <a:xfrm>
            <a:off x="42580" y="6441762"/>
            <a:ext cx="2730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>
                <a:solidFill>
                  <a:prstClr val="black"/>
                </a:solidFill>
                <a:cs typeface="Arial" pitchFamily="34" charset="0"/>
              </a:rPr>
              <a:t>Fuente: SINAVE 2019.</a:t>
            </a:r>
          </a:p>
          <a:p>
            <a:r>
              <a:rPr lang="es-MX" sz="1200" b="1" dirty="0" smtClean="0">
                <a:solidFill>
                  <a:prstClr val="black"/>
                </a:solidFill>
                <a:cs typeface="Arial" pitchFamily="34" charset="0"/>
              </a:rPr>
              <a:t>*</a:t>
            </a:r>
            <a:r>
              <a:rPr lang="es-MX" sz="1200" b="1" dirty="0">
                <a:solidFill>
                  <a:prstClr val="black"/>
                </a:solidFill>
                <a:cs typeface="Arial" pitchFamily="34" charset="0"/>
              </a:rPr>
              <a:t>A </a:t>
            </a:r>
            <a:r>
              <a:rPr lang="es-MX" sz="1200" b="1" dirty="0" smtClean="0">
                <a:solidFill>
                  <a:prstClr val="black"/>
                </a:solidFill>
                <a:cs typeface="Arial" pitchFamily="34" charset="0"/>
              </a:rPr>
              <a:t>semana epidemiológica </a:t>
            </a:r>
            <a:r>
              <a:rPr lang="es-MX" sz="1200" b="1" dirty="0">
                <a:solidFill>
                  <a:prstClr val="black"/>
                </a:solidFill>
                <a:cs typeface="Arial" pitchFamily="34" charset="0"/>
              </a:rPr>
              <a:t>No. </a:t>
            </a:r>
            <a:r>
              <a:rPr lang="es-MX" sz="1200" b="1" dirty="0" smtClean="0">
                <a:solidFill>
                  <a:prstClr val="black"/>
                </a:solidFill>
                <a:cs typeface="Arial" pitchFamily="34" charset="0"/>
              </a:rPr>
              <a:t>2</a:t>
            </a:r>
            <a:r>
              <a:rPr lang="es-MX" sz="1200" b="1" dirty="0">
                <a:solidFill>
                  <a:prstClr val="black"/>
                </a:solidFill>
                <a:cs typeface="Arial" pitchFamily="34" charset="0"/>
              </a:rPr>
              <a:t>3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166" y="980728"/>
            <a:ext cx="4492625" cy="418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131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38"/>
          <p:cNvSpPr>
            <a:spLocks/>
          </p:cNvSpPr>
          <p:nvPr/>
        </p:nvSpPr>
        <p:spPr bwMode="auto">
          <a:xfrm>
            <a:off x="4187552" y="3483273"/>
            <a:ext cx="1065957" cy="814981"/>
          </a:xfrm>
          <a:custGeom>
            <a:avLst/>
            <a:gdLst>
              <a:gd name="T0" fmla="*/ 399 w 585"/>
              <a:gd name="T1" fmla="*/ 98 h 575"/>
              <a:gd name="T2" fmla="*/ 390 w 585"/>
              <a:gd name="T3" fmla="*/ 98 h 575"/>
              <a:gd name="T4" fmla="*/ 390 w 585"/>
              <a:gd name="T5" fmla="*/ 89 h 575"/>
              <a:gd name="T6" fmla="*/ 372 w 585"/>
              <a:gd name="T7" fmla="*/ 89 h 575"/>
              <a:gd name="T8" fmla="*/ 363 w 585"/>
              <a:gd name="T9" fmla="*/ 80 h 575"/>
              <a:gd name="T10" fmla="*/ 355 w 585"/>
              <a:gd name="T11" fmla="*/ 80 h 575"/>
              <a:gd name="T12" fmla="*/ 337 w 585"/>
              <a:gd name="T13" fmla="*/ 71 h 575"/>
              <a:gd name="T14" fmla="*/ 328 w 585"/>
              <a:gd name="T15" fmla="*/ 71 h 575"/>
              <a:gd name="T16" fmla="*/ 328 w 585"/>
              <a:gd name="T17" fmla="*/ 62 h 575"/>
              <a:gd name="T18" fmla="*/ 319 w 585"/>
              <a:gd name="T19" fmla="*/ 62 h 575"/>
              <a:gd name="T20" fmla="*/ 310 w 585"/>
              <a:gd name="T21" fmla="*/ 62 h 575"/>
              <a:gd name="T22" fmla="*/ 231 w 585"/>
              <a:gd name="T23" fmla="*/ 80 h 575"/>
              <a:gd name="T24" fmla="*/ 177 w 585"/>
              <a:gd name="T25" fmla="*/ 53 h 575"/>
              <a:gd name="T26" fmla="*/ 186 w 585"/>
              <a:gd name="T27" fmla="*/ 18 h 575"/>
              <a:gd name="T28" fmla="*/ 177 w 585"/>
              <a:gd name="T29" fmla="*/ 9 h 575"/>
              <a:gd name="T30" fmla="*/ 98 w 585"/>
              <a:gd name="T31" fmla="*/ 0 h 575"/>
              <a:gd name="T32" fmla="*/ 44 w 585"/>
              <a:gd name="T33" fmla="*/ 27 h 575"/>
              <a:gd name="T34" fmla="*/ 0 w 585"/>
              <a:gd name="T35" fmla="*/ 160 h 575"/>
              <a:gd name="T36" fmla="*/ 9 w 585"/>
              <a:gd name="T37" fmla="*/ 168 h 575"/>
              <a:gd name="T38" fmla="*/ 44 w 585"/>
              <a:gd name="T39" fmla="*/ 186 h 575"/>
              <a:gd name="T40" fmla="*/ 62 w 585"/>
              <a:gd name="T41" fmla="*/ 204 h 575"/>
              <a:gd name="T42" fmla="*/ 53 w 585"/>
              <a:gd name="T43" fmla="*/ 213 h 575"/>
              <a:gd name="T44" fmla="*/ 44 w 585"/>
              <a:gd name="T45" fmla="*/ 230 h 575"/>
              <a:gd name="T46" fmla="*/ 71 w 585"/>
              <a:gd name="T47" fmla="*/ 283 h 575"/>
              <a:gd name="T48" fmla="*/ 62 w 585"/>
              <a:gd name="T49" fmla="*/ 301 h 575"/>
              <a:gd name="T50" fmla="*/ 98 w 585"/>
              <a:gd name="T51" fmla="*/ 363 h 575"/>
              <a:gd name="T52" fmla="*/ 115 w 585"/>
              <a:gd name="T53" fmla="*/ 416 h 575"/>
              <a:gd name="T54" fmla="*/ 142 w 585"/>
              <a:gd name="T55" fmla="*/ 425 h 575"/>
              <a:gd name="T56" fmla="*/ 160 w 585"/>
              <a:gd name="T57" fmla="*/ 434 h 575"/>
              <a:gd name="T58" fmla="*/ 168 w 585"/>
              <a:gd name="T59" fmla="*/ 443 h 575"/>
              <a:gd name="T60" fmla="*/ 168 w 585"/>
              <a:gd name="T61" fmla="*/ 443 h 575"/>
              <a:gd name="T62" fmla="*/ 160 w 585"/>
              <a:gd name="T63" fmla="*/ 469 h 575"/>
              <a:gd name="T64" fmla="*/ 204 w 585"/>
              <a:gd name="T65" fmla="*/ 540 h 575"/>
              <a:gd name="T66" fmla="*/ 213 w 585"/>
              <a:gd name="T67" fmla="*/ 540 h 575"/>
              <a:gd name="T68" fmla="*/ 213 w 585"/>
              <a:gd name="T69" fmla="*/ 540 h 575"/>
              <a:gd name="T70" fmla="*/ 266 w 585"/>
              <a:gd name="T71" fmla="*/ 575 h 575"/>
              <a:gd name="T72" fmla="*/ 275 w 585"/>
              <a:gd name="T73" fmla="*/ 567 h 575"/>
              <a:gd name="T74" fmla="*/ 266 w 585"/>
              <a:gd name="T75" fmla="*/ 540 h 575"/>
              <a:gd name="T76" fmla="*/ 266 w 585"/>
              <a:gd name="T77" fmla="*/ 531 h 575"/>
              <a:gd name="T78" fmla="*/ 284 w 585"/>
              <a:gd name="T79" fmla="*/ 478 h 575"/>
              <a:gd name="T80" fmla="*/ 319 w 585"/>
              <a:gd name="T81" fmla="*/ 496 h 575"/>
              <a:gd name="T82" fmla="*/ 372 w 585"/>
              <a:gd name="T83" fmla="*/ 496 h 575"/>
              <a:gd name="T84" fmla="*/ 381 w 585"/>
              <a:gd name="T85" fmla="*/ 496 h 575"/>
              <a:gd name="T86" fmla="*/ 390 w 585"/>
              <a:gd name="T87" fmla="*/ 496 h 575"/>
              <a:gd name="T88" fmla="*/ 390 w 585"/>
              <a:gd name="T89" fmla="*/ 478 h 575"/>
              <a:gd name="T90" fmla="*/ 434 w 585"/>
              <a:gd name="T91" fmla="*/ 487 h 575"/>
              <a:gd name="T92" fmla="*/ 452 w 585"/>
              <a:gd name="T93" fmla="*/ 487 h 575"/>
              <a:gd name="T94" fmla="*/ 470 w 585"/>
              <a:gd name="T95" fmla="*/ 487 h 575"/>
              <a:gd name="T96" fmla="*/ 479 w 585"/>
              <a:gd name="T97" fmla="*/ 487 h 575"/>
              <a:gd name="T98" fmla="*/ 523 w 585"/>
              <a:gd name="T99" fmla="*/ 452 h 575"/>
              <a:gd name="T100" fmla="*/ 558 w 585"/>
              <a:gd name="T101" fmla="*/ 460 h 575"/>
              <a:gd name="T102" fmla="*/ 576 w 585"/>
              <a:gd name="T103" fmla="*/ 460 h 575"/>
              <a:gd name="T104" fmla="*/ 585 w 585"/>
              <a:gd name="T105" fmla="*/ 460 h 575"/>
              <a:gd name="T106" fmla="*/ 585 w 585"/>
              <a:gd name="T107" fmla="*/ 460 h 575"/>
              <a:gd name="T108" fmla="*/ 567 w 585"/>
              <a:gd name="T109" fmla="*/ 452 h 575"/>
              <a:gd name="T110" fmla="*/ 558 w 585"/>
              <a:gd name="T111" fmla="*/ 381 h 575"/>
              <a:gd name="T112" fmla="*/ 567 w 585"/>
              <a:gd name="T113" fmla="*/ 354 h 575"/>
              <a:gd name="T114" fmla="*/ 550 w 585"/>
              <a:gd name="T115" fmla="*/ 301 h 575"/>
              <a:gd name="T116" fmla="*/ 487 w 585"/>
              <a:gd name="T117" fmla="*/ 239 h 575"/>
              <a:gd name="T118" fmla="*/ 425 w 585"/>
              <a:gd name="T119" fmla="*/ 133 h 575"/>
              <a:gd name="T120" fmla="*/ 425 w 585"/>
              <a:gd name="T121" fmla="*/ 115 h 575"/>
              <a:gd name="T122" fmla="*/ 417 w 585"/>
              <a:gd name="T123" fmla="*/ 107 h 575"/>
              <a:gd name="T124" fmla="*/ 408 w 585"/>
              <a:gd name="T125" fmla="*/ 98 h 57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585"/>
              <a:gd name="T190" fmla="*/ 0 h 575"/>
              <a:gd name="T191" fmla="*/ 585 w 585"/>
              <a:gd name="T192" fmla="*/ 575 h 57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585" h="575">
                <a:moveTo>
                  <a:pt x="408" y="98"/>
                </a:moveTo>
                <a:lnTo>
                  <a:pt x="399" y="98"/>
                </a:lnTo>
                <a:lnTo>
                  <a:pt x="390" y="98"/>
                </a:lnTo>
                <a:lnTo>
                  <a:pt x="390" y="89"/>
                </a:lnTo>
                <a:lnTo>
                  <a:pt x="381" y="89"/>
                </a:lnTo>
                <a:lnTo>
                  <a:pt x="372" y="89"/>
                </a:lnTo>
                <a:lnTo>
                  <a:pt x="372" y="80"/>
                </a:lnTo>
                <a:lnTo>
                  <a:pt x="363" y="80"/>
                </a:lnTo>
                <a:lnTo>
                  <a:pt x="355" y="80"/>
                </a:lnTo>
                <a:lnTo>
                  <a:pt x="346" y="71"/>
                </a:lnTo>
                <a:lnTo>
                  <a:pt x="337" y="71"/>
                </a:lnTo>
                <a:lnTo>
                  <a:pt x="328" y="71"/>
                </a:lnTo>
                <a:lnTo>
                  <a:pt x="328" y="62"/>
                </a:lnTo>
                <a:lnTo>
                  <a:pt x="319" y="62"/>
                </a:lnTo>
                <a:lnTo>
                  <a:pt x="310" y="62"/>
                </a:lnTo>
                <a:lnTo>
                  <a:pt x="275" y="80"/>
                </a:lnTo>
                <a:lnTo>
                  <a:pt x="231" y="80"/>
                </a:lnTo>
                <a:lnTo>
                  <a:pt x="213" y="80"/>
                </a:lnTo>
                <a:lnTo>
                  <a:pt x="186" y="71"/>
                </a:lnTo>
                <a:lnTo>
                  <a:pt x="177" y="53"/>
                </a:lnTo>
                <a:lnTo>
                  <a:pt x="177" y="36"/>
                </a:lnTo>
                <a:lnTo>
                  <a:pt x="177" y="18"/>
                </a:lnTo>
                <a:lnTo>
                  <a:pt x="186" y="18"/>
                </a:lnTo>
                <a:lnTo>
                  <a:pt x="186" y="9"/>
                </a:lnTo>
                <a:lnTo>
                  <a:pt x="177" y="9"/>
                </a:lnTo>
                <a:lnTo>
                  <a:pt x="151" y="0"/>
                </a:lnTo>
                <a:lnTo>
                  <a:pt x="98" y="0"/>
                </a:lnTo>
                <a:lnTo>
                  <a:pt x="89" y="0"/>
                </a:lnTo>
                <a:lnTo>
                  <a:pt x="89" y="18"/>
                </a:lnTo>
                <a:lnTo>
                  <a:pt x="44" y="27"/>
                </a:lnTo>
                <a:lnTo>
                  <a:pt x="18" y="124"/>
                </a:lnTo>
                <a:lnTo>
                  <a:pt x="0" y="160"/>
                </a:lnTo>
                <a:lnTo>
                  <a:pt x="0" y="168"/>
                </a:lnTo>
                <a:lnTo>
                  <a:pt x="9" y="168"/>
                </a:lnTo>
                <a:lnTo>
                  <a:pt x="9" y="177"/>
                </a:lnTo>
                <a:lnTo>
                  <a:pt x="36" y="186"/>
                </a:lnTo>
                <a:lnTo>
                  <a:pt x="44" y="186"/>
                </a:lnTo>
                <a:lnTo>
                  <a:pt x="44" y="195"/>
                </a:lnTo>
                <a:lnTo>
                  <a:pt x="62" y="195"/>
                </a:lnTo>
                <a:lnTo>
                  <a:pt x="62" y="204"/>
                </a:lnTo>
                <a:lnTo>
                  <a:pt x="53" y="204"/>
                </a:lnTo>
                <a:lnTo>
                  <a:pt x="53" y="213"/>
                </a:lnTo>
                <a:lnTo>
                  <a:pt x="44" y="222"/>
                </a:lnTo>
                <a:lnTo>
                  <a:pt x="44" y="230"/>
                </a:lnTo>
                <a:lnTo>
                  <a:pt x="89" y="275"/>
                </a:lnTo>
                <a:lnTo>
                  <a:pt x="71" y="283"/>
                </a:lnTo>
                <a:lnTo>
                  <a:pt x="62" y="292"/>
                </a:lnTo>
                <a:lnTo>
                  <a:pt x="62" y="301"/>
                </a:lnTo>
                <a:lnTo>
                  <a:pt x="53" y="310"/>
                </a:lnTo>
                <a:lnTo>
                  <a:pt x="71" y="319"/>
                </a:lnTo>
                <a:lnTo>
                  <a:pt x="98" y="363"/>
                </a:lnTo>
                <a:lnTo>
                  <a:pt x="124" y="363"/>
                </a:lnTo>
                <a:lnTo>
                  <a:pt x="124" y="390"/>
                </a:lnTo>
                <a:lnTo>
                  <a:pt x="115" y="416"/>
                </a:lnTo>
                <a:lnTo>
                  <a:pt x="124" y="425"/>
                </a:lnTo>
                <a:lnTo>
                  <a:pt x="133" y="425"/>
                </a:lnTo>
                <a:lnTo>
                  <a:pt x="142" y="425"/>
                </a:lnTo>
                <a:lnTo>
                  <a:pt x="151" y="425"/>
                </a:lnTo>
                <a:lnTo>
                  <a:pt x="151" y="434"/>
                </a:lnTo>
                <a:lnTo>
                  <a:pt x="160" y="434"/>
                </a:lnTo>
                <a:lnTo>
                  <a:pt x="168" y="434"/>
                </a:lnTo>
                <a:lnTo>
                  <a:pt x="168" y="443"/>
                </a:lnTo>
                <a:lnTo>
                  <a:pt x="160" y="460"/>
                </a:lnTo>
                <a:lnTo>
                  <a:pt x="160" y="469"/>
                </a:lnTo>
                <a:lnTo>
                  <a:pt x="195" y="513"/>
                </a:lnTo>
                <a:lnTo>
                  <a:pt x="186" y="522"/>
                </a:lnTo>
                <a:lnTo>
                  <a:pt x="204" y="540"/>
                </a:lnTo>
                <a:lnTo>
                  <a:pt x="213" y="540"/>
                </a:lnTo>
                <a:lnTo>
                  <a:pt x="222" y="567"/>
                </a:lnTo>
                <a:lnTo>
                  <a:pt x="239" y="558"/>
                </a:lnTo>
                <a:lnTo>
                  <a:pt x="266" y="575"/>
                </a:lnTo>
                <a:lnTo>
                  <a:pt x="275" y="567"/>
                </a:lnTo>
                <a:lnTo>
                  <a:pt x="275" y="558"/>
                </a:lnTo>
                <a:lnTo>
                  <a:pt x="266" y="549"/>
                </a:lnTo>
                <a:lnTo>
                  <a:pt x="266" y="540"/>
                </a:lnTo>
                <a:lnTo>
                  <a:pt x="266" y="531"/>
                </a:lnTo>
                <a:lnTo>
                  <a:pt x="266" y="522"/>
                </a:lnTo>
                <a:lnTo>
                  <a:pt x="248" y="513"/>
                </a:lnTo>
                <a:lnTo>
                  <a:pt x="284" y="478"/>
                </a:lnTo>
                <a:lnTo>
                  <a:pt x="301" y="478"/>
                </a:lnTo>
                <a:lnTo>
                  <a:pt x="319" y="496"/>
                </a:lnTo>
                <a:lnTo>
                  <a:pt x="355" y="487"/>
                </a:lnTo>
                <a:lnTo>
                  <a:pt x="363" y="496"/>
                </a:lnTo>
                <a:lnTo>
                  <a:pt x="372" y="496"/>
                </a:lnTo>
                <a:lnTo>
                  <a:pt x="381" y="505"/>
                </a:lnTo>
                <a:lnTo>
                  <a:pt x="381" y="496"/>
                </a:lnTo>
                <a:lnTo>
                  <a:pt x="390" y="496"/>
                </a:lnTo>
                <a:lnTo>
                  <a:pt x="390" y="487"/>
                </a:lnTo>
                <a:lnTo>
                  <a:pt x="390" y="478"/>
                </a:lnTo>
                <a:lnTo>
                  <a:pt x="417" y="478"/>
                </a:lnTo>
                <a:lnTo>
                  <a:pt x="434" y="487"/>
                </a:lnTo>
                <a:lnTo>
                  <a:pt x="443" y="487"/>
                </a:lnTo>
                <a:lnTo>
                  <a:pt x="452" y="487"/>
                </a:lnTo>
                <a:lnTo>
                  <a:pt x="461" y="487"/>
                </a:lnTo>
                <a:lnTo>
                  <a:pt x="470" y="487"/>
                </a:lnTo>
                <a:lnTo>
                  <a:pt x="479" y="487"/>
                </a:lnTo>
                <a:lnTo>
                  <a:pt x="523" y="452"/>
                </a:lnTo>
                <a:lnTo>
                  <a:pt x="532" y="460"/>
                </a:lnTo>
                <a:lnTo>
                  <a:pt x="550" y="460"/>
                </a:lnTo>
                <a:lnTo>
                  <a:pt x="558" y="460"/>
                </a:lnTo>
                <a:lnTo>
                  <a:pt x="567" y="460"/>
                </a:lnTo>
                <a:lnTo>
                  <a:pt x="576" y="460"/>
                </a:lnTo>
                <a:lnTo>
                  <a:pt x="585" y="460"/>
                </a:lnTo>
                <a:lnTo>
                  <a:pt x="585" y="452"/>
                </a:lnTo>
                <a:lnTo>
                  <a:pt x="567" y="452"/>
                </a:lnTo>
                <a:lnTo>
                  <a:pt x="567" y="416"/>
                </a:lnTo>
                <a:lnTo>
                  <a:pt x="558" y="390"/>
                </a:lnTo>
                <a:lnTo>
                  <a:pt x="558" y="381"/>
                </a:lnTo>
                <a:lnTo>
                  <a:pt x="558" y="372"/>
                </a:lnTo>
                <a:lnTo>
                  <a:pt x="550" y="354"/>
                </a:lnTo>
                <a:lnTo>
                  <a:pt x="567" y="354"/>
                </a:lnTo>
                <a:lnTo>
                  <a:pt x="550" y="301"/>
                </a:lnTo>
                <a:lnTo>
                  <a:pt x="532" y="301"/>
                </a:lnTo>
                <a:lnTo>
                  <a:pt x="523" y="301"/>
                </a:lnTo>
                <a:lnTo>
                  <a:pt x="487" y="239"/>
                </a:lnTo>
                <a:lnTo>
                  <a:pt x="470" y="213"/>
                </a:lnTo>
                <a:lnTo>
                  <a:pt x="425" y="142"/>
                </a:lnTo>
                <a:lnTo>
                  <a:pt x="425" y="133"/>
                </a:lnTo>
                <a:lnTo>
                  <a:pt x="425" y="124"/>
                </a:lnTo>
                <a:lnTo>
                  <a:pt x="425" y="115"/>
                </a:lnTo>
                <a:lnTo>
                  <a:pt x="425" y="107"/>
                </a:lnTo>
                <a:lnTo>
                  <a:pt x="417" y="107"/>
                </a:lnTo>
                <a:lnTo>
                  <a:pt x="408" y="107"/>
                </a:lnTo>
                <a:lnTo>
                  <a:pt x="408" y="98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5" name="Freeform 739"/>
          <p:cNvSpPr>
            <a:spLocks/>
          </p:cNvSpPr>
          <p:nvPr/>
        </p:nvSpPr>
        <p:spPr bwMode="auto">
          <a:xfrm>
            <a:off x="4947388" y="3483273"/>
            <a:ext cx="482870" cy="752617"/>
          </a:xfrm>
          <a:custGeom>
            <a:avLst/>
            <a:gdLst>
              <a:gd name="T0" fmla="*/ 8 w 265"/>
              <a:gd name="T1" fmla="*/ 62 h 531"/>
              <a:gd name="T2" fmla="*/ 8 w 265"/>
              <a:gd name="T3" fmla="*/ 80 h 531"/>
              <a:gd name="T4" fmla="*/ 17 w 265"/>
              <a:gd name="T5" fmla="*/ 98 h 531"/>
              <a:gd name="T6" fmla="*/ 17 w 265"/>
              <a:gd name="T7" fmla="*/ 107 h 531"/>
              <a:gd name="T8" fmla="*/ 17 w 265"/>
              <a:gd name="T9" fmla="*/ 107 h 531"/>
              <a:gd name="T10" fmla="*/ 17 w 265"/>
              <a:gd name="T11" fmla="*/ 115 h 531"/>
              <a:gd name="T12" fmla="*/ 17 w 265"/>
              <a:gd name="T13" fmla="*/ 115 h 531"/>
              <a:gd name="T14" fmla="*/ 17 w 265"/>
              <a:gd name="T15" fmla="*/ 124 h 531"/>
              <a:gd name="T16" fmla="*/ 17 w 265"/>
              <a:gd name="T17" fmla="*/ 142 h 531"/>
              <a:gd name="T18" fmla="*/ 79 w 265"/>
              <a:gd name="T19" fmla="*/ 230 h 531"/>
              <a:gd name="T20" fmla="*/ 133 w 265"/>
              <a:gd name="T21" fmla="*/ 292 h 531"/>
              <a:gd name="T22" fmla="*/ 159 w 265"/>
              <a:gd name="T23" fmla="*/ 354 h 531"/>
              <a:gd name="T24" fmla="*/ 150 w 265"/>
              <a:gd name="T25" fmla="*/ 390 h 531"/>
              <a:gd name="T26" fmla="*/ 159 w 265"/>
              <a:gd name="T27" fmla="*/ 425 h 531"/>
              <a:gd name="T28" fmla="*/ 177 w 265"/>
              <a:gd name="T29" fmla="*/ 452 h 531"/>
              <a:gd name="T30" fmla="*/ 177 w 265"/>
              <a:gd name="T31" fmla="*/ 452 h 531"/>
              <a:gd name="T32" fmla="*/ 177 w 265"/>
              <a:gd name="T33" fmla="*/ 460 h 531"/>
              <a:gd name="T34" fmla="*/ 177 w 265"/>
              <a:gd name="T35" fmla="*/ 469 h 531"/>
              <a:gd name="T36" fmla="*/ 177 w 265"/>
              <a:gd name="T37" fmla="*/ 478 h 531"/>
              <a:gd name="T38" fmla="*/ 186 w 265"/>
              <a:gd name="T39" fmla="*/ 505 h 531"/>
              <a:gd name="T40" fmla="*/ 203 w 265"/>
              <a:gd name="T41" fmla="*/ 531 h 531"/>
              <a:gd name="T42" fmla="*/ 195 w 265"/>
              <a:gd name="T43" fmla="*/ 469 h 531"/>
              <a:gd name="T44" fmla="*/ 186 w 265"/>
              <a:gd name="T45" fmla="*/ 452 h 531"/>
              <a:gd name="T46" fmla="*/ 177 w 265"/>
              <a:gd name="T47" fmla="*/ 407 h 531"/>
              <a:gd name="T48" fmla="*/ 168 w 265"/>
              <a:gd name="T49" fmla="*/ 372 h 531"/>
              <a:gd name="T50" fmla="*/ 186 w 265"/>
              <a:gd name="T51" fmla="*/ 372 h 531"/>
              <a:gd name="T52" fmla="*/ 195 w 265"/>
              <a:gd name="T53" fmla="*/ 363 h 531"/>
              <a:gd name="T54" fmla="*/ 212 w 265"/>
              <a:gd name="T55" fmla="*/ 398 h 531"/>
              <a:gd name="T56" fmla="*/ 248 w 265"/>
              <a:gd name="T57" fmla="*/ 390 h 531"/>
              <a:gd name="T58" fmla="*/ 257 w 265"/>
              <a:gd name="T59" fmla="*/ 398 h 531"/>
              <a:gd name="T60" fmla="*/ 265 w 265"/>
              <a:gd name="T61" fmla="*/ 398 h 531"/>
              <a:gd name="T62" fmla="*/ 257 w 265"/>
              <a:gd name="T63" fmla="*/ 390 h 531"/>
              <a:gd name="T64" fmla="*/ 265 w 265"/>
              <a:gd name="T65" fmla="*/ 354 h 531"/>
              <a:gd name="T66" fmla="*/ 248 w 265"/>
              <a:gd name="T67" fmla="*/ 301 h 531"/>
              <a:gd name="T68" fmla="*/ 248 w 265"/>
              <a:gd name="T69" fmla="*/ 292 h 531"/>
              <a:gd name="T70" fmla="*/ 248 w 265"/>
              <a:gd name="T71" fmla="*/ 292 h 531"/>
              <a:gd name="T72" fmla="*/ 186 w 265"/>
              <a:gd name="T73" fmla="*/ 124 h 531"/>
              <a:gd name="T74" fmla="*/ 168 w 265"/>
              <a:gd name="T75" fmla="*/ 115 h 531"/>
              <a:gd name="T76" fmla="*/ 133 w 265"/>
              <a:gd name="T77" fmla="*/ 98 h 531"/>
              <a:gd name="T78" fmla="*/ 124 w 265"/>
              <a:gd name="T79" fmla="*/ 62 h 531"/>
              <a:gd name="T80" fmla="*/ 97 w 265"/>
              <a:gd name="T81" fmla="*/ 71 h 531"/>
              <a:gd name="T82" fmla="*/ 35 w 265"/>
              <a:gd name="T83" fmla="*/ 0 h 531"/>
              <a:gd name="T84" fmla="*/ 8 w 265"/>
              <a:gd name="T85" fmla="*/ 9 h 53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65"/>
              <a:gd name="T130" fmla="*/ 0 h 531"/>
              <a:gd name="T131" fmla="*/ 265 w 265"/>
              <a:gd name="T132" fmla="*/ 531 h 531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65" h="531">
                <a:moveTo>
                  <a:pt x="8" y="9"/>
                </a:moveTo>
                <a:lnTo>
                  <a:pt x="8" y="62"/>
                </a:lnTo>
                <a:lnTo>
                  <a:pt x="8" y="71"/>
                </a:lnTo>
                <a:lnTo>
                  <a:pt x="8" y="80"/>
                </a:lnTo>
                <a:lnTo>
                  <a:pt x="17" y="89"/>
                </a:lnTo>
                <a:lnTo>
                  <a:pt x="17" y="98"/>
                </a:lnTo>
                <a:lnTo>
                  <a:pt x="17" y="107"/>
                </a:lnTo>
                <a:lnTo>
                  <a:pt x="17" y="115"/>
                </a:lnTo>
                <a:lnTo>
                  <a:pt x="17" y="124"/>
                </a:lnTo>
                <a:lnTo>
                  <a:pt x="17" y="133"/>
                </a:lnTo>
                <a:lnTo>
                  <a:pt x="17" y="142"/>
                </a:lnTo>
                <a:lnTo>
                  <a:pt x="53" y="213"/>
                </a:lnTo>
                <a:lnTo>
                  <a:pt x="79" y="230"/>
                </a:lnTo>
                <a:lnTo>
                  <a:pt x="115" y="292"/>
                </a:lnTo>
                <a:lnTo>
                  <a:pt x="133" y="292"/>
                </a:lnTo>
                <a:lnTo>
                  <a:pt x="133" y="283"/>
                </a:lnTo>
                <a:lnTo>
                  <a:pt x="159" y="354"/>
                </a:lnTo>
                <a:lnTo>
                  <a:pt x="141" y="363"/>
                </a:lnTo>
                <a:lnTo>
                  <a:pt x="150" y="390"/>
                </a:lnTo>
                <a:lnTo>
                  <a:pt x="159" y="416"/>
                </a:lnTo>
                <a:lnTo>
                  <a:pt x="159" y="425"/>
                </a:lnTo>
                <a:lnTo>
                  <a:pt x="159" y="443"/>
                </a:lnTo>
                <a:lnTo>
                  <a:pt x="177" y="452"/>
                </a:lnTo>
                <a:lnTo>
                  <a:pt x="177" y="460"/>
                </a:lnTo>
                <a:lnTo>
                  <a:pt x="177" y="469"/>
                </a:lnTo>
                <a:lnTo>
                  <a:pt x="177" y="478"/>
                </a:lnTo>
                <a:lnTo>
                  <a:pt x="186" y="505"/>
                </a:lnTo>
                <a:lnTo>
                  <a:pt x="186" y="531"/>
                </a:lnTo>
                <a:lnTo>
                  <a:pt x="203" y="531"/>
                </a:lnTo>
                <a:lnTo>
                  <a:pt x="212" y="531"/>
                </a:lnTo>
                <a:lnTo>
                  <a:pt x="195" y="469"/>
                </a:lnTo>
                <a:lnTo>
                  <a:pt x="195" y="460"/>
                </a:lnTo>
                <a:lnTo>
                  <a:pt x="186" y="452"/>
                </a:lnTo>
                <a:lnTo>
                  <a:pt x="186" y="425"/>
                </a:lnTo>
                <a:lnTo>
                  <a:pt x="177" y="407"/>
                </a:lnTo>
                <a:lnTo>
                  <a:pt x="177" y="398"/>
                </a:lnTo>
                <a:lnTo>
                  <a:pt x="168" y="372"/>
                </a:lnTo>
                <a:lnTo>
                  <a:pt x="177" y="381"/>
                </a:lnTo>
                <a:lnTo>
                  <a:pt x="186" y="372"/>
                </a:lnTo>
                <a:lnTo>
                  <a:pt x="195" y="363"/>
                </a:lnTo>
                <a:lnTo>
                  <a:pt x="212" y="398"/>
                </a:lnTo>
                <a:lnTo>
                  <a:pt x="221" y="407"/>
                </a:lnTo>
                <a:lnTo>
                  <a:pt x="248" y="390"/>
                </a:lnTo>
                <a:lnTo>
                  <a:pt x="257" y="390"/>
                </a:lnTo>
                <a:lnTo>
                  <a:pt x="257" y="398"/>
                </a:lnTo>
                <a:lnTo>
                  <a:pt x="265" y="398"/>
                </a:lnTo>
                <a:lnTo>
                  <a:pt x="265" y="390"/>
                </a:lnTo>
                <a:lnTo>
                  <a:pt x="257" y="390"/>
                </a:lnTo>
                <a:lnTo>
                  <a:pt x="265" y="363"/>
                </a:lnTo>
                <a:lnTo>
                  <a:pt x="265" y="354"/>
                </a:lnTo>
                <a:lnTo>
                  <a:pt x="265" y="345"/>
                </a:lnTo>
                <a:lnTo>
                  <a:pt x="248" y="301"/>
                </a:lnTo>
                <a:lnTo>
                  <a:pt x="248" y="292"/>
                </a:lnTo>
                <a:lnTo>
                  <a:pt x="248" y="301"/>
                </a:lnTo>
                <a:lnTo>
                  <a:pt x="248" y="292"/>
                </a:lnTo>
                <a:lnTo>
                  <a:pt x="239" y="292"/>
                </a:lnTo>
                <a:lnTo>
                  <a:pt x="186" y="124"/>
                </a:lnTo>
                <a:lnTo>
                  <a:pt x="177" y="124"/>
                </a:lnTo>
                <a:lnTo>
                  <a:pt x="168" y="115"/>
                </a:lnTo>
                <a:lnTo>
                  <a:pt x="168" y="98"/>
                </a:lnTo>
                <a:lnTo>
                  <a:pt x="133" y="98"/>
                </a:lnTo>
                <a:lnTo>
                  <a:pt x="133" y="80"/>
                </a:lnTo>
                <a:lnTo>
                  <a:pt x="124" y="62"/>
                </a:lnTo>
                <a:lnTo>
                  <a:pt x="106" y="71"/>
                </a:lnTo>
                <a:lnTo>
                  <a:pt x="97" y="71"/>
                </a:lnTo>
                <a:lnTo>
                  <a:pt x="62" y="62"/>
                </a:lnTo>
                <a:lnTo>
                  <a:pt x="35" y="0"/>
                </a:lnTo>
                <a:lnTo>
                  <a:pt x="0" y="0"/>
                </a:lnTo>
                <a:lnTo>
                  <a:pt x="8" y="9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6" name="Freeform 740"/>
          <p:cNvSpPr>
            <a:spLocks/>
          </p:cNvSpPr>
          <p:nvPr/>
        </p:nvSpPr>
        <p:spPr bwMode="auto">
          <a:xfrm>
            <a:off x="5851172" y="3897141"/>
            <a:ext cx="597665" cy="827738"/>
          </a:xfrm>
          <a:custGeom>
            <a:avLst/>
            <a:gdLst>
              <a:gd name="T0" fmla="*/ 186 w 328"/>
              <a:gd name="T1" fmla="*/ 27 h 584"/>
              <a:gd name="T2" fmla="*/ 186 w 328"/>
              <a:gd name="T3" fmla="*/ 18 h 584"/>
              <a:gd name="T4" fmla="*/ 177 w 328"/>
              <a:gd name="T5" fmla="*/ 0 h 584"/>
              <a:gd name="T6" fmla="*/ 71 w 328"/>
              <a:gd name="T7" fmla="*/ 45 h 584"/>
              <a:gd name="T8" fmla="*/ 44 w 328"/>
              <a:gd name="T9" fmla="*/ 45 h 584"/>
              <a:gd name="T10" fmla="*/ 0 w 328"/>
              <a:gd name="T11" fmla="*/ 36 h 584"/>
              <a:gd name="T12" fmla="*/ 9 w 328"/>
              <a:gd name="T13" fmla="*/ 89 h 584"/>
              <a:gd name="T14" fmla="*/ 9 w 328"/>
              <a:gd name="T15" fmla="*/ 106 h 584"/>
              <a:gd name="T16" fmla="*/ 18 w 328"/>
              <a:gd name="T17" fmla="*/ 124 h 584"/>
              <a:gd name="T18" fmla="*/ 18 w 328"/>
              <a:gd name="T19" fmla="*/ 151 h 584"/>
              <a:gd name="T20" fmla="*/ 35 w 328"/>
              <a:gd name="T21" fmla="*/ 310 h 584"/>
              <a:gd name="T22" fmla="*/ 35 w 328"/>
              <a:gd name="T23" fmla="*/ 319 h 584"/>
              <a:gd name="T24" fmla="*/ 35 w 328"/>
              <a:gd name="T25" fmla="*/ 328 h 584"/>
              <a:gd name="T26" fmla="*/ 35 w 328"/>
              <a:gd name="T27" fmla="*/ 336 h 584"/>
              <a:gd name="T28" fmla="*/ 35 w 328"/>
              <a:gd name="T29" fmla="*/ 336 h 584"/>
              <a:gd name="T30" fmla="*/ 26 w 328"/>
              <a:gd name="T31" fmla="*/ 478 h 584"/>
              <a:gd name="T32" fmla="*/ 35 w 328"/>
              <a:gd name="T33" fmla="*/ 478 h 584"/>
              <a:gd name="T34" fmla="*/ 44 w 328"/>
              <a:gd name="T35" fmla="*/ 478 h 584"/>
              <a:gd name="T36" fmla="*/ 88 w 328"/>
              <a:gd name="T37" fmla="*/ 505 h 584"/>
              <a:gd name="T38" fmla="*/ 88 w 328"/>
              <a:gd name="T39" fmla="*/ 513 h 584"/>
              <a:gd name="T40" fmla="*/ 115 w 328"/>
              <a:gd name="T41" fmla="*/ 522 h 584"/>
              <a:gd name="T42" fmla="*/ 106 w 328"/>
              <a:gd name="T43" fmla="*/ 531 h 584"/>
              <a:gd name="T44" fmla="*/ 106 w 328"/>
              <a:gd name="T45" fmla="*/ 540 h 584"/>
              <a:gd name="T46" fmla="*/ 106 w 328"/>
              <a:gd name="T47" fmla="*/ 549 h 584"/>
              <a:gd name="T48" fmla="*/ 115 w 328"/>
              <a:gd name="T49" fmla="*/ 566 h 584"/>
              <a:gd name="T50" fmla="*/ 124 w 328"/>
              <a:gd name="T51" fmla="*/ 575 h 584"/>
              <a:gd name="T52" fmla="*/ 142 w 328"/>
              <a:gd name="T53" fmla="*/ 584 h 584"/>
              <a:gd name="T54" fmla="*/ 159 w 328"/>
              <a:gd name="T55" fmla="*/ 584 h 584"/>
              <a:gd name="T56" fmla="*/ 177 w 328"/>
              <a:gd name="T57" fmla="*/ 575 h 584"/>
              <a:gd name="T58" fmla="*/ 177 w 328"/>
              <a:gd name="T59" fmla="*/ 549 h 584"/>
              <a:gd name="T60" fmla="*/ 186 w 328"/>
              <a:gd name="T61" fmla="*/ 531 h 584"/>
              <a:gd name="T62" fmla="*/ 186 w 328"/>
              <a:gd name="T63" fmla="*/ 522 h 584"/>
              <a:gd name="T64" fmla="*/ 168 w 328"/>
              <a:gd name="T65" fmla="*/ 505 h 584"/>
              <a:gd name="T66" fmla="*/ 186 w 328"/>
              <a:gd name="T67" fmla="*/ 487 h 584"/>
              <a:gd name="T68" fmla="*/ 221 w 328"/>
              <a:gd name="T69" fmla="*/ 460 h 584"/>
              <a:gd name="T70" fmla="*/ 230 w 328"/>
              <a:gd name="T71" fmla="*/ 443 h 584"/>
              <a:gd name="T72" fmla="*/ 274 w 328"/>
              <a:gd name="T73" fmla="*/ 398 h 584"/>
              <a:gd name="T74" fmla="*/ 274 w 328"/>
              <a:gd name="T75" fmla="*/ 398 h 584"/>
              <a:gd name="T76" fmla="*/ 292 w 328"/>
              <a:gd name="T77" fmla="*/ 398 h 584"/>
              <a:gd name="T78" fmla="*/ 292 w 328"/>
              <a:gd name="T79" fmla="*/ 345 h 584"/>
              <a:gd name="T80" fmla="*/ 301 w 328"/>
              <a:gd name="T81" fmla="*/ 336 h 584"/>
              <a:gd name="T82" fmla="*/ 301 w 328"/>
              <a:gd name="T83" fmla="*/ 328 h 584"/>
              <a:gd name="T84" fmla="*/ 328 w 328"/>
              <a:gd name="T85" fmla="*/ 319 h 584"/>
              <a:gd name="T86" fmla="*/ 319 w 328"/>
              <a:gd name="T87" fmla="*/ 221 h 584"/>
              <a:gd name="T88" fmla="*/ 319 w 328"/>
              <a:gd name="T89" fmla="*/ 204 h 584"/>
              <a:gd name="T90" fmla="*/ 319 w 328"/>
              <a:gd name="T91" fmla="*/ 195 h 584"/>
              <a:gd name="T92" fmla="*/ 292 w 328"/>
              <a:gd name="T93" fmla="*/ 204 h 584"/>
              <a:gd name="T94" fmla="*/ 257 w 328"/>
              <a:gd name="T95" fmla="*/ 204 h 584"/>
              <a:gd name="T96" fmla="*/ 186 w 328"/>
              <a:gd name="T97" fmla="*/ 168 h 584"/>
              <a:gd name="T98" fmla="*/ 186 w 328"/>
              <a:gd name="T99" fmla="*/ 80 h 584"/>
              <a:gd name="T100" fmla="*/ 186 w 328"/>
              <a:gd name="T101" fmla="*/ 62 h 584"/>
              <a:gd name="T102" fmla="*/ 212 w 328"/>
              <a:gd name="T103" fmla="*/ 53 h 584"/>
              <a:gd name="T104" fmla="*/ 186 w 328"/>
              <a:gd name="T105" fmla="*/ 27 h 584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328"/>
              <a:gd name="T160" fmla="*/ 0 h 584"/>
              <a:gd name="T161" fmla="*/ 328 w 328"/>
              <a:gd name="T162" fmla="*/ 584 h 584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328" h="584">
                <a:moveTo>
                  <a:pt x="186" y="27"/>
                </a:moveTo>
                <a:lnTo>
                  <a:pt x="186" y="27"/>
                </a:lnTo>
                <a:lnTo>
                  <a:pt x="186" y="18"/>
                </a:lnTo>
                <a:lnTo>
                  <a:pt x="186" y="9"/>
                </a:lnTo>
                <a:lnTo>
                  <a:pt x="177" y="0"/>
                </a:lnTo>
                <a:lnTo>
                  <a:pt x="124" y="36"/>
                </a:lnTo>
                <a:lnTo>
                  <a:pt x="71" y="45"/>
                </a:lnTo>
                <a:lnTo>
                  <a:pt x="62" y="45"/>
                </a:lnTo>
                <a:lnTo>
                  <a:pt x="44" y="45"/>
                </a:lnTo>
                <a:lnTo>
                  <a:pt x="18" y="53"/>
                </a:lnTo>
                <a:lnTo>
                  <a:pt x="0" y="36"/>
                </a:lnTo>
                <a:lnTo>
                  <a:pt x="9" y="80"/>
                </a:lnTo>
                <a:lnTo>
                  <a:pt x="9" y="89"/>
                </a:lnTo>
                <a:lnTo>
                  <a:pt x="9" y="106"/>
                </a:lnTo>
                <a:lnTo>
                  <a:pt x="18" y="115"/>
                </a:lnTo>
                <a:lnTo>
                  <a:pt x="18" y="124"/>
                </a:lnTo>
                <a:lnTo>
                  <a:pt x="18" y="142"/>
                </a:lnTo>
                <a:lnTo>
                  <a:pt x="18" y="151"/>
                </a:lnTo>
                <a:lnTo>
                  <a:pt x="35" y="301"/>
                </a:lnTo>
                <a:lnTo>
                  <a:pt x="35" y="310"/>
                </a:lnTo>
                <a:lnTo>
                  <a:pt x="35" y="319"/>
                </a:lnTo>
                <a:lnTo>
                  <a:pt x="35" y="328"/>
                </a:lnTo>
                <a:lnTo>
                  <a:pt x="35" y="336"/>
                </a:lnTo>
                <a:lnTo>
                  <a:pt x="26" y="416"/>
                </a:lnTo>
                <a:lnTo>
                  <a:pt x="26" y="478"/>
                </a:lnTo>
                <a:lnTo>
                  <a:pt x="35" y="478"/>
                </a:lnTo>
                <a:lnTo>
                  <a:pt x="44" y="478"/>
                </a:lnTo>
                <a:lnTo>
                  <a:pt x="53" y="487"/>
                </a:lnTo>
                <a:lnTo>
                  <a:pt x="88" y="505"/>
                </a:lnTo>
                <a:lnTo>
                  <a:pt x="88" y="513"/>
                </a:lnTo>
                <a:lnTo>
                  <a:pt x="97" y="505"/>
                </a:lnTo>
                <a:lnTo>
                  <a:pt x="115" y="522"/>
                </a:lnTo>
                <a:lnTo>
                  <a:pt x="106" y="531"/>
                </a:lnTo>
                <a:lnTo>
                  <a:pt x="106" y="540"/>
                </a:lnTo>
                <a:lnTo>
                  <a:pt x="106" y="549"/>
                </a:lnTo>
                <a:lnTo>
                  <a:pt x="106" y="558"/>
                </a:lnTo>
                <a:lnTo>
                  <a:pt x="115" y="566"/>
                </a:lnTo>
                <a:lnTo>
                  <a:pt x="124" y="566"/>
                </a:lnTo>
                <a:lnTo>
                  <a:pt x="124" y="575"/>
                </a:lnTo>
                <a:lnTo>
                  <a:pt x="133" y="566"/>
                </a:lnTo>
                <a:lnTo>
                  <a:pt x="142" y="584"/>
                </a:lnTo>
                <a:lnTo>
                  <a:pt x="159" y="584"/>
                </a:lnTo>
                <a:lnTo>
                  <a:pt x="177" y="584"/>
                </a:lnTo>
                <a:lnTo>
                  <a:pt x="177" y="575"/>
                </a:lnTo>
                <a:lnTo>
                  <a:pt x="177" y="566"/>
                </a:lnTo>
                <a:lnTo>
                  <a:pt x="177" y="549"/>
                </a:lnTo>
                <a:lnTo>
                  <a:pt x="177" y="540"/>
                </a:lnTo>
                <a:lnTo>
                  <a:pt x="186" y="531"/>
                </a:lnTo>
                <a:lnTo>
                  <a:pt x="186" y="522"/>
                </a:lnTo>
                <a:lnTo>
                  <a:pt x="186" y="513"/>
                </a:lnTo>
                <a:lnTo>
                  <a:pt x="168" y="505"/>
                </a:lnTo>
                <a:lnTo>
                  <a:pt x="177" y="478"/>
                </a:lnTo>
                <a:lnTo>
                  <a:pt x="186" y="487"/>
                </a:lnTo>
                <a:lnTo>
                  <a:pt x="212" y="460"/>
                </a:lnTo>
                <a:lnTo>
                  <a:pt x="221" y="460"/>
                </a:lnTo>
                <a:lnTo>
                  <a:pt x="239" y="451"/>
                </a:lnTo>
                <a:lnTo>
                  <a:pt x="230" y="443"/>
                </a:lnTo>
                <a:lnTo>
                  <a:pt x="266" y="398"/>
                </a:lnTo>
                <a:lnTo>
                  <a:pt x="274" y="398"/>
                </a:lnTo>
                <a:lnTo>
                  <a:pt x="283" y="398"/>
                </a:lnTo>
                <a:lnTo>
                  <a:pt x="292" y="398"/>
                </a:lnTo>
                <a:lnTo>
                  <a:pt x="283" y="345"/>
                </a:lnTo>
                <a:lnTo>
                  <a:pt x="292" y="345"/>
                </a:lnTo>
                <a:lnTo>
                  <a:pt x="301" y="336"/>
                </a:lnTo>
                <a:lnTo>
                  <a:pt x="301" y="328"/>
                </a:lnTo>
                <a:lnTo>
                  <a:pt x="301" y="319"/>
                </a:lnTo>
                <a:lnTo>
                  <a:pt x="328" y="319"/>
                </a:lnTo>
                <a:lnTo>
                  <a:pt x="319" y="221"/>
                </a:lnTo>
                <a:lnTo>
                  <a:pt x="319" y="213"/>
                </a:lnTo>
                <a:lnTo>
                  <a:pt x="319" y="204"/>
                </a:lnTo>
                <a:lnTo>
                  <a:pt x="319" y="195"/>
                </a:lnTo>
                <a:lnTo>
                  <a:pt x="310" y="195"/>
                </a:lnTo>
                <a:lnTo>
                  <a:pt x="292" y="204"/>
                </a:lnTo>
                <a:lnTo>
                  <a:pt x="292" y="195"/>
                </a:lnTo>
                <a:lnTo>
                  <a:pt x="257" y="204"/>
                </a:lnTo>
                <a:lnTo>
                  <a:pt x="239" y="186"/>
                </a:lnTo>
                <a:lnTo>
                  <a:pt x="186" y="168"/>
                </a:lnTo>
                <a:lnTo>
                  <a:pt x="186" y="80"/>
                </a:lnTo>
                <a:lnTo>
                  <a:pt x="186" y="62"/>
                </a:lnTo>
                <a:lnTo>
                  <a:pt x="212" y="62"/>
                </a:lnTo>
                <a:lnTo>
                  <a:pt x="212" y="53"/>
                </a:lnTo>
                <a:lnTo>
                  <a:pt x="186" y="53"/>
                </a:lnTo>
                <a:lnTo>
                  <a:pt x="186" y="27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7" name="Freeform 741"/>
          <p:cNvSpPr>
            <a:spLocks/>
          </p:cNvSpPr>
          <p:nvPr/>
        </p:nvSpPr>
        <p:spPr bwMode="auto">
          <a:xfrm>
            <a:off x="5269908" y="3897141"/>
            <a:ext cx="727037" cy="853250"/>
          </a:xfrm>
          <a:custGeom>
            <a:avLst/>
            <a:gdLst>
              <a:gd name="T0" fmla="*/ 18 w 399"/>
              <a:gd name="T1" fmla="*/ 168 h 602"/>
              <a:gd name="T2" fmla="*/ 44 w 399"/>
              <a:gd name="T3" fmla="*/ 239 h 602"/>
              <a:gd name="T4" fmla="*/ 44 w 399"/>
              <a:gd name="T5" fmla="*/ 239 h 602"/>
              <a:gd name="T6" fmla="*/ 44 w 399"/>
              <a:gd name="T7" fmla="*/ 248 h 602"/>
              <a:gd name="T8" fmla="*/ 44 w 399"/>
              <a:gd name="T9" fmla="*/ 248 h 602"/>
              <a:gd name="T10" fmla="*/ 53 w 399"/>
              <a:gd name="T11" fmla="*/ 266 h 602"/>
              <a:gd name="T12" fmla="*/ 53 w 399"/>
              <a:gd name="T13" fmla="*/ 292 h 602"/>
              <a:gd name="T14" fmla="*/ 62 w 399"/>
              <a:gd name="T15" fmla="*/ 336 h 602"/>
              <a:gd name="T16" fmla="*/ 62 w 399"/>
              <a:gd name="T17" fmla="*/ 363 h 602"/>
              <a:gd name="T18" fmla="*/ 53 w 399"/>
              <a:gd name="T19" fmla="*/ 381 h 602"/>
              <a:gd name="T20" fmla="*/ 44 w 399"/>
              <a:gd name="T21" fmla="*/ 390 h 602"/>
              <a:gd name="T22" fmla="*/ 35 w 399"/>
              <a:gd name="T23" fmla="*/ 398 h 602"/>
              <a:gd name="T24" fmla="*/ 53 w 399"/>
              <a:gd name="T25" fmla="*/ 416 h 602"/>
              <a:gd name="T26" fmla="*/ 62 w 399"/>
              <a:gd name="T27" fmla="*/ 425 h 602"/>
              <a:gd name="T28" fmla="*/ 71 w 399"/>
              <a:gd name="T29" fmla="*/ 372 h 602"/>
              <a:gd name="T30" fmla="*/ 88 w 399"/>
              <a:gd name="T31" fmla="*/ 381 h 602"/>
              <a:gd name="T32" fmla="*/ 97 w 399"/>
              <a:gd name="T33" fmla="*/ 372 h 602"/>
              <a:gd name="T34" fmla="*/ 115 w 399"/>
              <a:gd name="T35" fmla="*/ 372 h 602"/>
              <a:gd name="T36" fmla="*/ 124 w 399"/>
              <a:gd name="T37" fmla="*/ 372 h 602"/>
              <a:gd name="T38" fmla="*/ 133 w 399"/>
              <a:gd name="T39" fmla="*/ 363 h 602"/>
              <a:gd name="T40" fmla="*/ 133 w 399"/>
              <a:gd name="T41" fmla="*/ 398 h 602"/>
              <a:gd name="T42" fmla="*/ 150 w 399"/>
              <a:gd name="T43" fmla="*/ 469 h 602"/>
              <a:gd name="T44" fmla="*/ 150 w 399"/>
              <a:gd name="T45" fmla="*/ 505 h 602"/>
              <a:gd name="T46" fmla="*/ 168 w 399"/>
              <a:gd name="T47" fmla="*/ 522 h 602"/>
              <a:gd name="T48" fmla="*/ 186 w 399"/>
              <a:gd name="T49" fmla="*/ 558 h 602"/>
              <a:gd name="T50" fmla="*/ 212 w 399"/>
              <a:gd name="T51" fmla="*/ 558 h 602"/>
              <a:gd name="T52" fmla="*/ 239 w 399"/>
              <a:gd name="T53" fmla="*/ 549 h 602"/>
              <a:gd name="T54" fmla="*/ 266 w 399"/>
              <a:gd name="T55" fmla="*/ 566 h 602"/>
              <a:gd name="T56" fmla="*/ 301 w 399"/>
              <a:gd name="T57" fmla="*/ 602 h 602"/>
              <a:gd name="T58" fmla="*/ 337 w 399"/>
              <a:gd name="T59" fmla="*/ 593 h 602"/>
              <a:gd name="T60" fmla="*/ 345 w 399"/>
              <a:gd name="T61" fmla="*/ 575 h 602"/>
              <a:gd name="T62" fmla="*/ 354 w 399"/>
              <a:gd name="T63" fmla="*/ 566 h 602"/>
              <a:gd name="T64" fmla="*/ 381 w 399"/>
              <a:gd name="T65" fmla="*/ 540 h 602"/>
              <a:gd name="T66" fmla="*/ 399 w 399"/>
              <a:gd name="T67" fmla="*/ 513 h 602"/>
              <a:gd name="T68" fmla="*/ 399 w 399"/>
              <a:gd name="T69" fmla="*/ 505 h 602"/>
              <a:gd name="T70" fmla="*/ 390 w 399"/>
              <a:gd name="T71" fmla="*/ 496 h 602"/>
              <a:gd name="T72" fmla="*/ 372 w 399"/>
              <a:gd name="T73" fmla="*/ 487 h 602"/>
              <a:gd name="T74" fmla="*/ 345 w 399"/>
              <a:gd name="T75" fmla="*/ 478 h 602"/>
              <a:gd name="T76" fmla="*/ 337 w 399"/>
              <a:gd name="T77" fmla="*/ 478 h 602"/>
              <a:gd name="T78" fmla="*/ 345 w 399"/>
              <a:gd name="T79" fmla="*/ 416 h 602"/>
              <a:gd name="T80" fmla="*/ 345 w 399"/>
              <a:gd name="T81" fmla="*/ 328 h 602"/>
              <a:gd name="T82" fmla="*/ 345 w 399"/>
              <a:gd name="T83" fmla="*/ 310 h 602"/>
              <a:gd name="T84" fmla="*/ 345 w 399"/>
              <a:gd name="T85" fmla="*/ 301 h 602"/>
              <a:gd name="T86" fmla="*/ 328 w 399"/>
              <a:gd name="T87" fmla="*/ 124 h 602"/>
              <a:gd name="T88" fmla="*/ 328 w 399"/>
              <a:gd name="T89" fmla="*/ 124 h 602"/>
              <a:gd name="T90" fmla="*/ 328 w 399"/>
              <a:gd name="T91" fmla="*/ 106 h 602"/>
              <a:gd name="T92" fmla="*/ 310 w 399"/>
              <a:gd name="T93" fmla="*/ 36 h 602"/>
              <a:gd name="T94" fmla="*/ 310 w 399"/>
              <a:gd name="T95" fmla="*/ 27 h 602"/>
              <a:gd name="T96" fmla="*/ 301 w 399"/>
              <a:gd name="T97" fmla="*/ 27 h 602"/>
              <a:gd name="T98" fmla="*/ 212 w 399"/>
              <a:gd name="T99" fmla="*/ 0 h 602"/>
              <a:gd name="T100" fmla="*/ 97 w 399"/>
              <a:gd name="T101" fmla="*/ 9 h 602"/>
              <a:gd name="T102" fmla="*/ 88 w 399"/>
              <a:gd name="T103" fmla="*/ 71 h 602"/>
              <a:gd name="T104" fmla="*/ 97 w 399"/>
              <a:gd name="T105" fmla="*/ 115 h 602"/>
              <a:gd name="T106" fmla="*/ 80 w 399"/>
              <a:gd name="T107" fmla="*/ 106 h 602"/>
              <a:gd name="T108" fmla="*/ 26 w 399"/>
              <a:gd name="T109" fmla="*/ 106 h 602"/>
              <a:gd name="T110" fmla="*/ 18 w 399"/>
              <a:gd name="T111" fmla="*/ 80 h 602"/>
              <a:gd name="T112" fmla="*/ 9 w 399"/>
              <a:gd name="T113" fmla="*/ 89 h 602"/>
              <a:gd name="T114" fmla="*/ 9 w 399"/>
              <a:gd name="T115" fmla="*/ 115 h 602"/>
              <a:gd name="T116" fmla="*/ 18 w 399"/>
              <a:gd name="T117" fmla="*/ 142 h 60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99"/>
              <a:gd name="T178" fmla="*/ 0 h 602"/>
              <a:gd name="T179" fmla="*/ 399 w 399"/>
              <a:gd name="T180" fmla="*/ 602 h 60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99" h="602">
                <a:moveTo>
                  <a:pt x="18" y="151"/>
                </a:moveTo>
                <a:lnTo>
                  <a:pt x="18" y="160"/>
                </a:lnTo>
                <a:lnTo>
                  <a:pt x="18" y="168"/>
                </a:lnTo>
                <a:lnTo>
                  <a:pt x="26" y="168"/>
                </a:lnTo>
                <a:lnTo>
                  <a:pt x="26" y="177"/>
                </a:lnTo>
                <a:lnTo>
                  <a:pt x="44" y="239"/>
                </a:lnTo>
                <a:lnTo>
                  <a:pt x="44" y="248"/>
                </a:lnTo>
                <a:lnTo>
                  <a:pt x="62" y="248"/>
                </a:lnTo>
                <a:lnTo>
                  <a:pt x="53" y="266"/>
                </a:lnTo>
                <a:lnTo>
                  <a:pt x="44" y="266"/>
                </a:lnTo>
                <a:lnTo>
                  <a:pt x="53" y="283"/>
                </a:lnTo>
                <a:lnTo>
                  <a:pt x="53" y="292"/>
                </a:lnTo>
                <a:lnTo>
                  <a:pt x="53" y="319"/>
                </a:lnTo>
                <a:lnTo>
                  <a:pt x="53" y="328"/>
                </a:lnTo>
                <a:lnTo>
                  <a:pt x="62" y="336"/>
                </a:lnTo>
                <a:lnTo>
                  <a:pt x="62" y="345"/>
                </a:lnTo>
                <a:lnTo>
                  <a:pt x="62" y="363"/>
                </a:lnTo>
                <a:lnTo>
                  <a:pt x="62" y="372"/>
                </a:lnTo>
                <a:lnTo>
                  <a:pt x="53" y="381"/>
                </a:lnTo>
                <a:lnTo>
                  <a:pt x="44" y="381"/>
                </a:lnTo>
                <a:lnTo>
                  <a:pt x="44" y="390"/>
                </a:lnTo>
                <a:lnTo>
                  <a:pt x="35" y="398"/>
                </a:lnTo>
                <a:lnTo>
                  <a:pt x="44" y="416"/>
                </a:lnTo>
                <a:lnTo>
                  <a:pt x="53" y="416"/>
                </a:lnTo>
                <a:lnTo>
                  <a:pt x="62" y="416"/>
                </a:lnTo>
                <a:lnTo>
                  <a:pt x="62" y="425"/>
                </a:lnTo>
                <a:lnTo>
                  <a:pt x="71" y="425"/>
                </a:lnTo>
                <a:lnTo>
                  <a:pt x="80" y="407"/>
                </a:lnTo>
                <a:lnTo>
                  <a:pt x="71" y="372"/>
                </a:lnTo>
                <a:lnTo>
                  <a:pt x="80" y="372"/>
                </a:lnTo>
                <a:lnTo>
                  <a:pt x="88" y="381"/>
                </a:lnTo>
                <a:lnTo>
                  <a:pt x="88" y="372"/>
                </a:lnTo>
                <a:lnTo>
                  <a:pt x="97" y="372"/>
                </a:lnTo>
                <a:lnTo>
                  <a:pt x="97" y="363"/>
                </a:lnTo>
                <a:lnTo>
                  <a:pt x="115" y="363"/>
                </a:lnTo>
                <a:lnTo>
                  <a:pt x="115" y="372"/>
                </a:lnTo>
                <a:lnTo>
                  <a:pt x="124" y="372"/>
                </a:lnTo>
                <a:lnTo>
                  <a:pt x="133" y="363"/>
                </a:lnTo>
                <a:lnTo>
                  <a:pt x="142" y="363"/>
                </a:lnTo>
                <a:lnTo>
                  <a:pt x="133" y="398"/>
                </a:lnTo>
                <a:lnTo>
                  <a:pt x="142" y="398"/>
                </a:lnTo>
                <a:lnTo>
                  <a:pt x="133" y="425"/>
                </a:lnTo>
                <a:lnTo>
                  <a:pt x="150" y="469"/>
                </a:lnTo>
                <a:lnTo>
                  <a:pt x="159" y="505"/>
                </a:lnTo>
                <a:lnTo>
                  <a:pt x="150" y="505"/>
                </a:lnTo>
                <a:lnTo>
                  <a:pt x="150" y="513"/>
                </a:lnTo>
                <a:lnTo>
                  <a:pt x="159" y="522"/>
                </a:lnTo>
                <a:lnTo>
                  <a:pt x="168" y="522"/>
                </a:lnTo>
                <a:lnTo>
                  <a:pt x="177" y="531"/>
                </a:lnTo>
                <a:lnTo>
                  <a:pt x="168" y="549"/>
                </a:lnTo>
                <a:lnTo>
                  <a:pt x="186" y="558"/>
                </a:lnTo>
                <a:lnTo>
                  <a:pt x="212" y="549"/>
                </a:lnTo>
                <a:lnTo>
                  <a:pt x="212" y="558"/>
                </a:lnTo>
                <a:lnTo>
                  <a:pt x="221" y="558"/>
                </a:lnTo>
                <a:lnTo>
                  <a:pt x="239" y="540"/>
                </a:lnTo>
                <a:lnTo>
                  <a:pt x="239" y="549"/>
                </a:lnTo>
                <a:lnTo>
                  <a:pt x="266" y="549"/>
                </a:lnTo>
                <a:lnTo>
                  <a:pt x="266" y="558"/>
                </a:lnTo>
                <a:lnTo>
                  <a:pt x="266" y="566"/>
                </a:lnTo>
                <a:lnTo>
                  <a:pt x="266" y="575"/>
                </a:lnTo>
                <a:lnTo>
                  <a:pt x="274" y="566"/>
                </a:lnTo>
                <a:lnTo>
                  <a:pt x="301" y="602"/>
                </a:lnTo>
                <a:lnTo>
                  <a:pt x="337" y="593"/>
                </a:lnTo>
                <a:lnTo>
                  <a:pt x="328" y="584"/>
                </a:lnTo>
                <a:lnTo>
                  <a:pt x="345" y="584"/>
                </a:lnTo>
                <a:lnTo>
                  <a:pt x="345" y="575"/>
                </a:lnTo>
                <a:lnTo>
                  <a:pt x="354" y="566"/>
                </a:lnTo>
                <a:lnTo>
                  <a:pt x="354" y="558"/>
                </a:lnTo>
                <a:lnTo>
                  <a:pt x="381" y="540"/>
                </a:lnTo>
                <a:lnTo>
                  <a:pt x="390" y="531"/>
                </a:lnTo>
                <a:lnTo>
                  <a:pt x="390" y="522"/>
                </a:lnTo>
                <a:lnTo>
                  <a:pt x="399" y="513"/>
                </a:lnTo>
                <a:lnTo>
                  <a:pt x="399" y="505"/>
                </a:lnTo>
                <a:lnTo>
                  <a:pt x="390" y="496"/>
                </a:lnTo>
                <a:lnTo>
                  <a:pt x="381" y="496"/>
                </a:lnTo>
                <a:lnTo>
                  <a:pt x="372" y="487"/>
                </a:lnTo>
                <a:lnTo>
                  <a:pt x="363" y="487"/>
                </a:lnTo>
                <a:lnTo>
                  <a:pt x="354" y="487"/>
                </a:lnTo>
                <a:lnTo>
                  <a:pt x="345" y="478"/>
                </a:lnTo>
                <a:lnTo>
                  <a:pt x="337" y="478"/>
                </a:lnTo>
                <a:lnTo>
                  <a:pt x="345" y="416"/>
                </a:lnTo>
                <a:lnTo>
                  <a:pt x="345" y="336"/>
                </a:lnTo>
                <a:lnTo>
                  <a:pt x="345" y="328"/>
                </a:lnTo>
                <a:lnTo>
                  <a:pt x="345" y="319"/>
                </a:lnTo>
                <a:lnTo>
                  <a:pt x="345" y="310"/>
                </a:lnTo>
                <a:lnTo>
                  <a:pt x="345" y="301"/>
                </a:lnTo>
                <a:lnTo>
                  <a:pt x="328" y="151"/>
                </a:lnTo>
                <a:lnTo>
                  <a:pt x="328" y="142"/>
                </a:lnTo>
                <a:lnTo>
                  <a:pt x="328" y="124"/>
                </a:lnTo>
                <a:lnTo>
                  <a:pt x="328" y="115"/>
                </a:lnTo>
                <a:lnTo>
                  <a:pt x="328" y="106"/>
                </a:lnTo>
                <a:lnTo>
                  <a:pt x="328" y="98"/>
                </a:lnTo>
                <a:lnTo>
                  <a:pt x="319" y="89"/>
                </a:lnTo>
                <a:lnTo>
                  <a:pt x="310" y="36"/>
                </a:lnTo>
                <a:lnTo>
                  <a:pt x="310" y="27"/>
                </a:lnTo>
                <a:lnTo>
                  <a:pt x="301" y="27"/>
                </a:lnTo>
                <a:lnTo>
                  <a:pt x="301" y="18"/>
                </a:lnTo>
                <a:lnTo>
                  <a:pt x="230" y="9"/>
                </a:lnTo>
                <a:lnTo>
                  <a:pt x="212" y="0"/>
                </a:lnTo>
                <a:lnTo>
                  <a:pt x="124" y="9"/>
                </a:lnTo>
                <a:lnTo>
                  <a:pt x="115" y="9"/>
                </a:lnTo>
                <a:lnTo>
                  <a:pt x="97" y="9"/>
                </a:lnTo>
                <a:lnTo>
                  <a:pt x="71" y="0"/>
                </a:lnTo>
                <a:lnTo>
                  <a:pt x="97" y="71"/>
                </a:lnTo>
                <a:lnTo>
                  <a:pt x="88" y="71"/>
                </a:lnTo>
                <a:lnTo>
                  <a:pt x="88" y="98"/>
                </a:lnTo>
                <a:lnTo>
                  <a:pt x="97" y="98"/>
                </a:lnTo>
                <a:lnTo>
                  <a:pt x="97" y="115"/>
                </a:lnTo>
                <a:lnTo>
                  <a:pt x="80" y="115"/>
                </a:lnTo>
                <a:lnTo>
                  <a:pt x="80" y="106"/>
                </a:lnTo>
                <a:lnTo>
                  <a:pt x="71" y="106"/>
                </a:lnTo>
                <a:lnTo>
                  <a:pt x="44" y="124"/>
                </a:lnTo>
                <a:lnTo>
                  <a:pt x="26" y="106"/>
                </a:lnTo>
                <a:lnTo>
                  <a:pt x="26" y="89"/>
                </a:lnTo>
                <a:lnTo>
                  <a:pt x="18" y="89"/>
                </a:lnTo>
                <a:lnTo>
                  <a:pt x="18" y="80"/>
                </a:lnTo>
                <a:lnTo>
                  <a:pt x="9" y="89"/>
                </a:lnTo>
                <a:lnTo>
                  <a:pt x="9" y="98"/>
                </a:lnTo>
                <a:lnTo>
                  <a:pt x="0" y="89"/>
                </a:lnTo>
                <a:lnTo>
                  <a:pt x="9" y="115"/>
                </a:lnTo>
                <a:lnTo>
                  <a:pt x="9" y="133"/>
                </a:lnTo>
                <a:lnTo>
                  <a:pt x="18" y="142"/>
                </a:lnTo>
                <a:lnTo>
                  <a:pt x="18" y="151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8" name="Freeform 742"/>
          <p:cNvSpPr>
            <a:spLocks/>
          </p:cNvSpPr>
          <p:nvPr/>
        </p:nvSpPr>
        <p:spPr bwMode="auto">
          <a:xfrm>
            <a:off x="6190093" y="3935411"/>
            <a:ext cx="501091" cy="525841"/>
          </a:xfrm>
          <a:custGeom>
            <a:avLst/>
            <a:gdLst>
              <a:gd name="T0" fmla="*/ 0 w 275"/>
              <a:gd name="T1" fmla="*/ 0 h 371"/>
              <a:gd name="T2" fmla="*/ 35 w 275"/>
              <a:gd name="T3" fmla="*/ 26 h 371"/>
              <a:gd name="T4" fmla="*/ 9 w 275"/>
              <a:gd name="T5" fmla="*/ 44 h 371"/>
              <a:gd name="T6" fmla="*/ 9 w 275"/>
              <a:gd name="T7" fmla="*/ 44 h 371"/>
              <a:gd name="T8" fmla="*/ 9 w 275"/>
              <a:gd name="T9" fmla="*/ 53 h 371"/>
              <a:gd name="T10" fmla="*/ 62 w 275"/>
              <a:gd name="T11" fmla="*/ 150 h 371"/>
              <a:gd name="T12" fmla="*/ 97 w 275"/>
              <a:gd name="T13" fmla="*/ 159 h 371"/>
              <a:gd name="T14" fmla="*/ 106 w 275"/>
              <a:gd name="T15" fmla="*/ 159 h 371"/>
              <a:gd name="T16" fmla="*/ 133 w 275"/>
              <a:gd name="T17" fmla="*/ 159 h 371"/>
              <a:gd name="T18" fmla="*/ 133 w 275"/>
              <a:gd name="T19" fmla="*/ 168 h 371"/>
              <a:gd name="T20" fmla="*/ 133 w 275"/>
              <a:gd name="T21" fmla="*/ 177 h 371"/>
              <a:gd name="T22" fmla="*/ 133 w 275"/>
              <a:gd name="T23" fmla="*/ 177 h 371"/>
              <a:gd name="T24" fmla="*/ 133 w 275"/>
              <a:gd name="T25" fmla="*/ 186 h 371"/>
              <a:gd name="T26" fmla="*/ 133 w 275"/>
              <a:gd name="T27" fmla="*/ 186 h 371"/>
              <a:gd name="T28" fmla="*/ 142 w 275"/>
              <a:gd name="T29" fmla="*/ 301 h 371"/>
              <a:gd name="T30" fmla="*/ 142 w 275"/>
              <a:gd name="T31" fmla="*/ 301 h 371"/>
              <a:gd name="T32" fmla="*/ 133 w 275"/>
              <a:gd name="T33" fmla="*/ 301 h 371"/>
              <a:gd name="T34" fmla="*/ 124 w 275"/>
              <a:gd name="T35" fmla="*/ 301 h 371"/>
              <a:gd name="T36" fmla="*/ 115 w 275"/>
              <a:gd name="T37" fmla="*/ 301 h 371"/>
              <a:gd name="T38" fmla="*/ 115 w 275"/>
              <a:gd name="T39" fmla="*/ 301 h 371"/>
              <a:gd name="T40" fmla="*/ 115 w 275"/>
              <a:gd name="T41" fmla="*/ 318 h 371"/>
              <a:gd name="T42" fmla="*/ 106 w 275"/>
              <a:gd name="T43" fmla="*/ 318 h 371"/>
              <a:gd name="T44" fmla="*/ 106 w 275"/>
              <a:gd name="T45" fmla="*/ 363 h 371"/>
              <a:gd name="T46" fmla="*/ 133 w 275"/>
              <a:gd name="T47" fmla="*/ 354 h 371"/>
              <a:gd name="T48" fmla="*/ 151 w 275"/>
              <a:gd name="T49" fmla="*/ 363 h 371"/>
              <a:gd name="T50" fmla="*/ 168 w 275"/>
              <a:gd name="T51" fmla="*/ 363 h 371"/>
              <a:gd name="T52" fmla="*/ 159 w 275"/>
              <a:gd name="T53" fmla="*/ 336 h 371"/>
              <a:gd name="T54" fmla="*/ 168 w 275"/>
              <a:gd name="T55" fmla="*/ 327 h 371"/>
              <a:gd name="T56" fmla="*/ 186 w 275"/>
              <a:gd name="T57" fmla="*/ 309 h 371"/>
              <a:gd name="T58" fmla="*/ 195 w 275"/>
              <a:gd name="T59" fmla="*/ 283 h 371"/>
              <a:gd name="T60" fmla="*/ 186 w 275"/>
              <a:gd name="T61" fmla="*/ 283 h 371"/>
              <a:gd name="T62" fmla="*/ 195 w 275"/>
              <a:gd name="T63" fmla="*/ 230 h 371"/>
              <a:gd name="T64" fmla="*/ 257 w 275"/>
              <a:gd name="T65" fmla="*/ 159 h 371"/>
              <a:gd name="T66" fmla="*/ 257 w 275"/>
              <a:gd name="T67" fmla="*/ 133 h 371"/>
              <a:gd name="T68" fmla="*/ 239 w 275"/>
              <a:gd name="T69" fmla="*/ 124 h 371"/>
              <a:gd name="T70" fmla="*/ 239 w 275"/>
              <a:gd name="T71" fmla="*/ 106 h 371"/>
              <a:gd name="T72" fmla="*/ 230 w 275"/>
              <a:gd name="T73" fmla="*/ 106 h 371"/>
              <a:gd name="T74" fmla="*/ 230 w 275"/>
              <a:gd name="T75" fmla="*/ 106 h 371"/>
              <a:gd name="T76" fmla="*/ 230 w 275"/>
              <a:gd name="T77" fmla="*/ 106 h 371"/>
              <a:gd name="T78" fmla="*/ 221 w 275"/>
              <a:gd name="T79" fmla="*/ 106 h 371"/>
              <a:gd name="T80" fmla="*/ 221 w 275"/>
              <a:gd name="T81" fmla="*/ 88 h 371"/>
              <a:gd name="T82" fmla="*/ 204 w 275"/>
              <a:gd name="T83" fmla="*/ 79 h 371"/>
              <a:gd name="T84" fmla="*/ 195 w 275"/>
              <a:gd name="T85" fmla="*/ 71 h 371"/>
              <a:gd name="T86" fmla="*/ 186 w 275"/>
              <a:gd name="T87" fmla="*/ 62 h 371"/>
              <a:gd name="T88" fmla="*/ 186 w 275"/>
              <a:gd name="T89" fmla="*/ 62 h 371"/>
              <a:gd name="T90" fmla="*/ 177 w 275"/>
              <a:gd name="T91" fmla="*/ 62 h 371"/>
              <a:gd name="T92" fmla="*/ 168 w 275"/>
              <a:gd name="T93" fmla="*/ 71 h 371"/>
              <a:gd name="T94" fmla="*/ 80 w 275"/>
              <a:gd name="T95" fmla="*/ 26 h 37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75"/>
              <a:gd name="T145" fmla="*/ 0 h 371"/>
              <a:gd name="T146" fmla="*/ 275 w 275"/>
              <a:gd name="T147" fmla="*/ 371 h 371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75" h="371">
                <a:moveTo>
                  <a:pt x="80" y="0"/>
                </a:moveTo>
                <a:lnTo>
                  <a:pt x="0" y="0"/>
                </a:lnTo>
                <a:lnTo>
                  <a:pt x="0" y="26"/>
                </a:lnTo>
                <a:lnTo>
                  <a:pt x="35" y="26"/>
                </a:lnTo>
                <a:lnTo>
                  <a:pt x="35" y="44"/>
                </a:lnTo>
                <a:lnTo>
                  <a:pt x="9" y="44"/>
                </a:lnTo>
                <a:lnTo>
                  <a:pt x="9" y="53"/>
                </a:lnTo>
                <a:lnTo>
                  <a:pt x="9" y="133"/>
                </a:lnTo>
                <a:lnTo>
                  <a:pt x="62" y="150"/>
                </a:lnTo>
                <a:lnTo>
                  <a:pt x="71" y="168"/>
                </a:lnTo>
                <a:lnTo>
                  <a:pt x="97" y="159"/>
                </a:lnTo>
                <a:lnTo>
                  <a:pt x="106" y="159"/>
                </a:lnTo>
                <a:lnTo>
                  <a:pt x="106" y="168"/>
                </a:lnTo>
                <a:lnTo>
                  <a:pt x="133" y="159"/>
                </a:lnTo>
                <a:lnTo>
                  <a:pt x="133" y="168"/>
                </a:lnTo>
                <a:lnTo>
                  <a:pt x="133" y="177"/>
                </a:lnTo>
                <a:lnTo>
                  <a:pt x="133" y="186"/>
                </a:lnTo>
                <a:lnTo>
                  <a:pt x="142" y="186"/>
                </a:lnTo>
                <a:lnTo>
                  <a:pt x="142" y="301"/>
                </a:lnTo>
                <a:lnTo>
                  <a:pt x="133" y="301"/>
                </a:lnTo>
                <a:lnTo>
                  <a:pt x="124" y="301"/>
                </a:lnTo>
                <a:lnTo>
                  <a:pt x="115" y="301"/>
                </a:lnTo>
                <a:lnTo>
                  <a:pt x="124" y="318"/>
                </a:lnTo>
                <a:lnTo>
                  <a:pt x="115" y="318"/>
                </a:lnTo>
                <a:lnTo>
                  <a:pt x="106" y="318"/>
                </a:lnTo>
                <a:lnTo>
                  <a:pt x="106" y="363"/>
                </a:lnTo>
                <a:lnTo>
                  <a:pt x="124" y="354"/>
                </a:lnTo>
                <a:lnTo>
                  <a:pt x="133" y="354"/>
                </a:lnTo>
                <a:lnTo>
                  <a:pt x="142" y="363"/>
                </a:lnTo>
                <a:lnTo>
                  <a:pt x="151" y="363"/>
                </a:lnTo>
                <a:lnTo>
                  <a:pt x="159" y="371"/>
                </a:lnTo>
                <a:lnTo>
                  <a:pt x="168" y="363"/>
                </a:lnTo>
                <a:lnTo>
                  <a:pt x="159" y="345"/>
                </a:lnTo>
                <a:lnTo>
                  <a:pt x="159" y="336"/>
                </a:lnTo>
                <a:lnTo>
                  <a:pt x="168" y="336"/>
                </a:lnTo>
                <a:lnTo>
                  <a:pt x="168" y="327"/>
                </a:lnTo>
                <a:lnTo>
                  <a:pt x="168" y="318"/>
                </a:lnTo>
                <a:lnTo>
                  <a:pt x="186" y="309"/>
                </a:lnTo>
                <a:lnTo>
                  <a:pt x="186" y="301"/>
                </a:lnTo>
                <a:lnTo>
                  <a:pt x="195" y="283"/>
                </a:lnTo>
                <a:lnTo>
                  <a:pt x="186" y="283"/>
                </a:lnTo>
                <a:lnTo>
                  <a:pt x="204" y="248"/>
                </a:lnTo>
                <a:lnTo>
                  <a:pt x="195" y="230"/>
                </a:lnTo>
                <a:lnTo>
                  <a:pt x="221" y="194"/>
                </a:lnTo>
                <a:lnTo>
                  <a:pt x="257" y="159"/>
                </a:lnTo>
                <a:lnTo>
                  <a:pt x="275" y="150"/>
                </a:lnTo>
                <a:lnTo>
                  <a:pt x="257" y="133"/>
                </a:lnTo>
                <a:lnTo>
                  <a:pt x="257" y="124"/>
                </a:lnTo>
                <a:lnTo>
                  <a:pt x="239" y="124"/>
                </a:lnTo>
                <a:lnTo>
                  <a:pt x="239" y="106"/>
                </a:lnTo>
                <a:lnTo>
                  <a:pt x="230" y="106"/>
                </a:lnTo>
                <a:lnTo>
                  <a:pt x="221" y="106"/>
                </a:lnTo>
                <a:lnTo>
                  <a:pt x="221" y="97"/>
                </a:lnTo>
                <a:lnTo>
                  <a:pt x="221" y="88"/>
                </a:lnTo>
                <a:lnTo>
                  <a:pt x="213" y="88"/>
                </a:lnTo>
                <a:lnTo>
                  <a:pt x="204" y="79"/>
                </a:lnTo>
                <a:lnTo>
                  <a:pt x="195" y="71"/>
                </a:lnTo>
                <a:lnTo>
                  <a:pt x="186" y="71"/>
                </a:lnTo>
                <a:lnTo>
                  <a:pt x="186" y="62"/>
                </a:lnTo>
                <a:lnTo>
                  <a:pt x="177" y="62"/>
                </a:lnTo>
                <a:lnTo>
                  <a:pt x="168" y="71"/>
                </a:lnTo>
                <a:lnTo>
                  <a:pt x="80" y="26"/>
                </a:lnTo>
                <a:lnTo>
                  <a:pt x="8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9" name="Freeform 743"/>
          <p:cNvSpPr>
            <a:spLocks/>
          </p:cNvSpPr>
          <p:nvPr/>
        </p:nvSpPr>
        <p:spPr bwMode="auto">
          <a:xfrm>
            <a:off x="4978365" y="4135258"/>
            <a:ext cx="533890" cy="765374"/>
          </a:xfrm>
          <a:custGeom>
            <a:avLst/>
            <a:gdLst>
              <a:gd name="T0" fmla="*/ 18 w 293"/>
              <a:gd name="T1" fmla="*/ 53 h 540"/>
              <a:gd name="T2" fmla="*/ 27 w 293"/>
              <a:gd name="T3" fmla="*/ 107 h 540"/>
              <a:gd name="T4" fmla="*/ 36 w 293"/>
              <a:gd name="T5" fmla="*/ 177 h 540"/>
              <a:gd name="T6" fmla="*/ 62 w 293"/>
              <a:gd name="T7" fmla="*/ 204 h 540"/>
              <a:gd name="T8" fmla="*/ 89 w 293"/>
              <a:gd name="T9" fmla="*/ 239 h 540"/>
              <a:gd name="T10" fmla="*/ 89 w 293"/>
              <a:gd name="T11" fmla="*/ 248 h 540"/>
              <a:gd name="T12" fmla="*/ 89 w 293"/>
              <a:gd name="T13" fmla="*/ 266 h 540"/>
              <a:gd name="T14" fmla="*/ 71 w 293"/>
              <a:gd name="T15" fmla="*/ 266 h 540"/>
              <a:gd name="T16" fmla="*/ 89 w 293"/>
              <a:gd name="T17" fmla="*/ 328 h 540"/>
              <a:gd name="T18" fmla="*/ 89 w 293"/>
              <a:gd name="T19" fmla="*/ 345 h 540"/>
              <a:gd name="T20" fmla="*/ 89 w 293"/>
              <a:gd name="T21" fmla="*/ 354 h 540"/>
              <a:gd name="T22" fmla="*/ 62 w 293"/>
              <a:gd name="T23" fmla="*/ 372 h 540"/>
              <a:gd name="T24" fmla="*/ 53 w 293"/>
              <a:gd name="T25" fmla="*/ 363 h 540"/>
              <a:gd name="T26" fmla="*/ 45 w 293"/>
              <a:gd name="T27" fmla="*/ 381 h 540"/>
              <a:gd name="T28" fmla="*/ 27 w 293"/>
              <a:gd name="T29" fmla="*/ 452 h 540"/>
              <a:gd name="T30" fmla="*/ 45 w 293"/>
              <a:gd name="T31" fmla="*/ 469 h 540"/>
              <a:gd name="T32" fmla="*/ 71 w 293"/>
              <a:gd name="T33" fmla="*/ 478 h 540"/>
              <a:gd name="T34" fmla="*/ 89 w 293"/>
              <a:gd name="T35" fmla="*/ 487 h 540"/>
              <a:gd name="T36" fmla="*/ 107 w 293"/>
              <a:gd name="T37" fmla="*/ 487 h 540"/>
              <a:gd name="T38" fmla="*/ 160 w 293"/>
              <a:gd name="T39" fmla="*/ 469 h 540"/>
              <a:gd name="T40" fmla="*/ 204 w 293"/>
              <a:gd name="T41" fmla="*/ 478 h 540"/>
              <a:gd name="T42" fmla="*/ 231 w 293"/>
              <a:gd name="T43" fmla="*/ 540 h 540"/>
              <a:gd name="T44" fmla="*/ 275 w 293"/>
              <a:gd name="T45" fmla="*/ 505 h 540"/>
              <a:gd name="T46" fmla="*/ 257 w 293"/>
              <a:gd name="T47" fmla="*/ 496 h 540"/>
              <a:gd name="T48" fmla="*/ 266 w 293"/>
              <a:gd name="T49" fmla="*/ 487 h 540"/>
              <a:gd name="T50" fmla="*/ 266 w 293"/>
              <a:gd name="T51" fmla="*/ 469 h 540"/>
              <a:gd name="T52" fmla="*/ 293 w 293"/>
              <a:gd name="T53" fmla="*/ 443 h 540"/>
              <a:gd name="T54" fmla="*/ 284 w 293"/>
              <a:gd name="T55" fmla="*/ 407 h 540"/>
              <a:gd name="T56" fmla="*/ 275 w 293"/>
              <a:gd name="T57" fmla="*/ 398 h 540"/>
              <a:gd name="T58" fmla="*/ 266 w 293"/>
              <a:gd name="T59" fmla="*/ 390 h 540"/>
              <a:gd name="T60" fmla="*/ 257 w 293"/>
              <a:gd name="T61" fmla="*/ 390 h 540"/>
              <a:gd name="T62" fmla="*/ 240 w 293"/>
              <a:gd name="T63" fmla="*/ 372 h 540"/>
              <a:gd name="T64" fmla="*/ 231 w 293"/>
              <a:gd name="T65" fmla="*/ 354 h 540"/>
              <a:gd name="T66" fmla="*/ 222 w 293"/>
              <a:gd name="T67" fmla="*/ 310 h 540"/>
              <a:gd name="T68" fmla="*/ 231 w 293"/>
              <a:gd name="T69" fmla="*/ 266 h 540"/>
              <a:gd name="T70" fmla="*/ 222 w 293"/>
              <a:gd name="T71" fmla="*/ 257 h 540"/>
              <a:gd name="T72" fmla="*/ 204 w 293"/>
              <a:gd name="T73" fmla="*/ 257 h 540"/>
              <a:gd name="T74" fmla="*/ 195 w 293"/>
              <a:gd name="T75" fmla="*/ 248 h 540"/>
              <a:gd name="T76" fmla="*/ 204 w 293"/>
              <a:gd name="T77" fmla="*/ 213 h 540"/>
              <a:gd name="T78" fmla="*/ 213 w 293"/>
              <a:gd name="T79" fmla="*/ 195 h 540"/>
              <a:gd name="T80" fmla="*/ 204 w 293"/>
              <a:gd name="T81" fmla="*/ 98 h 540"/>
              <a:gd name="T82" fmla="*/ 213 w 293"/>
              <a:gd name="T83" fmla="*/ 89 h 540"/>
              <a:gd name="T84" fmla="*/ 195 w 293"/>
              <a:gd name="T85" fmla="*/ 80 h 540"/>
              <a:gd name="T86" fmla="*/ 195 w 293"/>
              <a:gd name="T87" fmla="*/ 80 h 540"/>
              <a:gd name="T88" fmla="*/ 178 w 293"/>
              <a:gd name="T89" fmla="*/ 80 h 540"/>
              <a:gd name="T90" fmla="*/ 160 w 293"/>
              <a:gd name="T91" fmla="*/ 27 h 540"/>
              <a:gd name="T92" fmla="*/ 142 w 293"/>
              <a:gd name="T93" fmla="*/ 9 h 540"/>
              <a:gd name="T94" fmla="*/ 107 w 293"/>
              <a:gd name="T95" fmla="*/ 9 h 540"/>
              <a:gd name="T96" fmla="*/ 98 w 293"/>
              <a:gd name="T97" fmla="*/ 0 h 540"/>
              <a:gd name="T98" fmla="*/ 0 w 293"/>
              <a:gd name="T99" fmla="*/ 36 h 54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93"/>
              <a:gd name="T151" fmla="*/ 0 h 540"/>
              <a:gd name="T152" fmla="*/ 293 w 293"/>
              <a:gd name="T153" fmla="*/ 540 h 540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93" h="540">
                <a:moveTo>
                  <a:pt x="0" y="36"/>
                </a:moveTo>
                <a:lnTo>
                  <a:pt x="0" y="45"/>
                </a:lnTo>
                <a:lnTo>
                  <a:pt x="18" y="53"/>
                </a:lnTo>
                <a:lnTo>
                  <a:pt x="45" y="107"/>
                </a:lnTo>
                <a:lnTo>
                  <a:pt x="36" y="115"/>
                </a:lnTo>
                <a:lnTo>
                  <a:pt x="27" y="107"/>
                </a:lnTo>
                <a:lnTo>
                  <a:pt x="18" y="124"/>
                </a:lnTo>
                <a:lnTo>
                  <a:pt x="36" y="160"/>
                </a:lnTo>
                <a:lnTo>
                  <a:pt x="36" y="177"/>
                </a:lnTo>
                <a:lnTo>
                  <a:pt x="36" y="186"/>
                </a:lnTo>
                <a:lnTo>
                  <a:pt x="53" y="186"/>
                </a:lnTo>
                <a:lnTo>
                  <a:pt x="62" y="204"/>
                </a:lnTo>
                <a:lnTo>
                  <a:pt x="71" y="204"/>
                </a:lnTo>
                <a:lnTo>
                  <a:pt x="80" y="230"/>
                </a:lnTo>
                <a:lnTo>
                  <a:pt x="89" y="239"/>
                </a:lnTo>
                <a:lnTo>
                  <a:pt x="89" y="248"/>
                </a:lnTo>
                <a:lnTo>
                  <a:pt x="89" y="257"/>
                </a:lnTo>
                <a:lnTo>
                  <a:pt x="89" y="266"/>
                </a:lnTo>
                <a:lnTo>
                  <a:pt x="80" y="266"/>
                </a:lnTo>
                <a:lnTo>
                  <a:pt x="80" y="257"/>
                </a:lnTo>
                <a:lnTo>
                  <a:pt x="71" y="266"/>
                </a:lnTo>
                <a:lnTo>
                  <a:pt x="116" y="310"/>
                </a:lnTo>
                <a:lnTo>
                  <a:pt x="89" y="328"/>
                </a:lnTo>
                <a:lnTo>
                  <a:pt x="89" y="337"/>
                </a:lnTo>
                <a:lnTo>
                  <a:pt x="89" y="345"/>
                </a:lnTo>
                <a:lnTo>
                  <a:pt x="89" y="354"/>
                </a:lnTo>
                <a:lnTo>
                  <a:pt x="98" y="363"/>
                </a:lnTo>
                <a:lnTo>
                  <a:pt x="80" y="381"/>
                </a:lnTo>
                <a:lnTo>
                  <a:pt x="62" y="372"/>
                </a:lnTo>
                <a:lnTo>
                  <a:pt x="53" y="363"/>
                </a:lnTo>
                <a:lnTo>
                  <a:pt x="45" y="372"/>
                </a:lnTo>
                <a:lnTo>
                  <a:pt x="45" y="381"/>
                </a:lnTo>
                <a:lnTo>
                  <a:pt x="18" y="390"/>
                </a:lnTo>
                <a:lnTo>
                  <a:pt x="18" y="407"/>
                </a:lnTo>
                <a:lnTo>
                  <a:pt x="27" y="452"/>
                </a:lnTo>
                <a:lnTo>
                  <a:pt x="36" y="469"/>
                </a:lnTo>
                <a:lnTo>
                  <a:pt x="45" y="469"/>
                </a:lnTo>
                <a:lnTo>
                  <a:pt x="53" y="478"/>
                </a:lnTo>
                <a:lnTo>
                  <a:pt x="62" y="478"/>
                </a:lnTo>
                <a:lnTo>
                  <a:pt x="71" y="478"/>
                </a:lnTo>
                <a:lnTo>
                  <a:pt x="80" y="487"/>
                </a:lnTo>
                <a:lnTo>
                  <a:pt x="89" y="487"/>
                </a:lnTo>
                <a:lnTo>
                  <a:pt x="107" y="487"/>
                </a:lnTo>
                <a:lnTo>
                  <a:pt x="133" y="460"/>
                </a:lnTo>
                <a:lnTo>
                  <a:pt x="160" y="460"/>
                </a:lnTo>
                <a:lnTo>
                  <a:pt x="160" y="469"/>
                </a:lnTo>
                <a:lnTo>
                  <a:pt x="178" y="469"/>
                </a:lnTo>
                <a:lnTo>
                  <a:pt x="195" y="478"/>
                </a:lnTo>
                <a:lnTo>
                  <a:pt x="204" y="478"/>
                </a:lnTo>
                <a:lnTo>
                  <a:pt x="213" y="487"/>
                </a:lnTo>
                <a:lnTo>
                  <a:pt x="231" y="531"/>
                </a:lnTo>
                <a:lnTo>
                  <a:pt x="231" y="540"/>
                </a:lnTo>
                <a:lnTo>
                  <a:pt x="240" y="540"/>
                </a:lnTo>
                <a:lnTo>
                  <a:pt x="248" y="513"/>
                </a:lnTo>
                <a:lnTo>
                  <a:pt x="275" y="505"/>
                </a:lnTo>
                <a:lnTo>
                  <a:pt x="266" y="505"/>
                </a:lnTo>
                <a:lnTo>
                  <a:pt x="257" y="496"/>
                </a:lnTo>
                <a:lnTo>
                  <a:pt x="266" y="487"/>
                </a:lnTo>
                <a:lnTo>
                  <a:pt x="266" y="478"/>
                </a:lnTo>
                <a:lnTo>
                  <a:pt x="266" y="469"/>
                </a:lnTo>
                <a:lnTo>
                  <a:pt x="266" y="460"/>
                </a:lnTo>
                <a:lnTo>
                  <a:pt x="266" y="452"/>
                </a:lnTo>
                <a:lnTo>
                  <a:pt x="293" y="443"/>
                </a:lnTo>
                <a:lnTo>
                  <a:pt x="284" y="425"/>
                </a:lnTo>
                <a:lnTo>
                  <a:pt x="284" y="407"/>
                </a:lnTo>
                <a:lnTo>
                  <a:pt x="284" y="398"/>
                </a:lnTo>
                <a:lnTo>
                  <a:pt x="275" y="398"/>
                </a:lnTo>
                <a:lnTo>
                  <a:pt x="275" y="390"/>
                </a:lnTo>
                <a:lnTo>
                  <a:pt x="266" y="390"/>
                </a:lnTo>
                <a:lnTo>
                  <a:pt x="257" y="390"/>
                </a:lnTo>
                <a:lnTo>
                  <a:pt x="248" y="390"/>
                </a:lnTo>
                <a:lnTo>
                  <a:pt x="240" y="381"/>
                </a:lnTo>
                <a:lnTo>
                  <a:pt x="240" y="372"/>
                </a:lnTo>
                <a:lnTo>
                  <a:pt x="231" y="363"/>
                </a:lnTo>
                <a:lnTo>
                  <a:pt x="231" y="354"/>
                </a:lnTo>
                <a:lnTo>
                  <a:pt x="222" y="354"/>
                </a:lnTo>
                <a:lnTo>
                  <a:pt x="222" y="319"/>
                </a:lnTo>
                <a:lnTo>
                  <a:pt x="222" y="310"/>
                </a:lnTo>
                <a:lnTo>
                  <a:pt x="213" y="275"/>
                </a:lnTo>
                <a:lnTo>
                  <a:pt x="231" y="266"/>
                </a:lnTo>
                <a:lnTo>
                  <a:pt x="222" y="257"/>
                </a:lnTo>
                <a:lnTo>
                  <a:pt x="213" y="257"/>
                </a:lnTo>
                <a:lnTo>
                  <a:pt x="204" y="257"/>
                </a:lnTo>
                <a:lnTo>
                  <a:pt x="204" y="248"/>
                </a:lnTo>
                <a:lnTo>
                  <a:pt x="195" y="248"/>
                </a:lnTo>
                <a:lnTo>
                  <a:pt x="186" y="222"/>
                </a:lnTo>
                <a:lnTo>
                  <a:pt x="195" y="222"/>
                </a:lnTo>
                <a:lnTo>
                  <a:pt x="204" y="213"/>
                </a:lnTo>
                <a:lnTo>
                  <a:pt x="204" y="204"/>
                </a:lnTo>
                <a:lnTo>
                  <a:pt x="213" y="204"/>
                </a:lnTo>
                <a:lnTo>
                  <a:pt x="213" y="195"/>
                </a:lnTo>
                <a:lnTo>
                  <a:pt x="204" y="160"/>
                </a:lnTo>
                <a:lnTo>
                  <a:pt x="204" y="124"/>
                </a:lnTo>
                <a:lnTo>
                  <a:pt x="204" y="98"/>
                </a:lnTo>
                <a:lnTo>
                  <a:pt x="213" y="89"/>
                </a:lnTo>
                <a:lnTo>
                  <a:pt x="195" y="89"/>
                </a:lnTo>
                <a:lnTo>
                  <a:pt x="195" y="80"/>
                </a:lnTo>
                <a:lnTo>
                  <a:pt x="186" y="80"/>
                </a:lnTo>
                <a:lnTo>
                  <a:pt x="178" y="80"/>
                </a:lnTo>
                <a:lnTo>
                  <a:pt x="169" y="80"/>
                </a:lnTo>
                <a:lnTo>
                  <a:pt x="160" y="27"/>
                </a:lnTo>
                <a:lnTo>
                  <a:pt x="151" y="18"/>
                </a:lnTo>
                <a:lnTo>
                  <a:pt x="151" y="9"/>
                </a:lnTo>
                <a:lnTo>
                  <a:pt x="142" y="9"/>
                </a:lnTo>
                <a:lnTo>
                  <a:pt x="133" y="9"/>
                </a:lnTo>
                <a:lnTo>
                  <a:pt x="116" y="9"/>
                </a:lnTo>
                <a:lnTo>
                  <a:pt x="107" y="9"/>
                </a:lnTo>
                <a:lnTo>
                  <a:pt x="98" y="9"/>
                </a:lnTo>
                <a:lnTo>
                  <a:pt x="98" y="0"/>
                </a:lnTo>
                <a:lnTo>
                  <a:pt x="89" y="0"/>
                </a:lnTo>
                <a:lnTo>
                  <a:pt x="45" y="27"/>
                </a:lnTo>
                <a:lnTo>
                  <a:pt x="0" y="36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10" name="Freeform 744"/>
          <p:cNvSpPr>
            <a:spLocks/>
          </p:cNvSpPr>
          <p:nvPr/>
        </p:nvSpPr>
        <p:spPr bwMode="auto">
          <a:xfrm>
            <a:off x="5382881" y="4424399"/>
            <a:ext cx="419094" cy="664740"/>
          </a:xfrm>
          <a:custGeom>
            <a:avLst/>
            <a:gdLst>
              <a:gd name="T0" fmla="*/ 53 w 230"/>
              <a:gd name="T1" fmla="*/ 9 h 469"/>
              <a:gd name="T2" fmla="*/ 35 w 230"/>
              <a:gd name="T3" fmla="*/ 0 h 469"/>
              <a:gd name="T4" fmla="*/ 26 w 230"/>
              <a:gd name="T5" fmla="*/ 9 h 469"/>
              <a:gd name="T6" fmla="*/ 26 w 230"/>
              <a:gd name="T7" fmla="*/ 9 h 469"/>
              <a:gd name="T8" fmla="*/ 9 w 230"/>
              <a:gd name="T9" fmla="*/ 53 h 469"/>
              <a:gd name="T10" fmla="*/ 9 w 230"/>
              <a:gd name="T11" fmla="*/ 88 h 469"/>
              <a:gd name="T12" fmla="*/ 9 w 230"/>
              <a:gd name="T13" fmla="*/ 141 h 469"/>
              <a:gd name="T14" fmla="*/ 18 w 230"/>
              <a:gd name="T15" fmla="*/ 150 h 469"/>
              <a:gd name="T16" fmla="*/ 26 w 230"/>
              <a:gd name="T17" fmla="*/ 177 h 469"/>
              <a:gd name="T18" fmla="*/ 35 w 230"/>
              <a:gd name="T19" fmla="*/ 177 h 469"/>
              <a:gd name="T20" fmla="*/ 44 w 230"/>
              <a:gd name="T21" fmla="*/ 177 h 469"/>
              <a:gd name="T22" fmla="*/ 62 w 230"/>
              <a:gd name="T23" fmla="*/ 203 h 469"/>
              <a:gd name="T24" fmla="*/ 71 w 230"/>
              <a:gd name="T25" fmla="*/ 239 h 469"/>
              <a:gd name="T26" fmla="*/ 44 w 230"/>
              <a:gd name="T27" fmla="*/ 274 h 469"/>
              <a:gd name="T28" fmla="*/ 53 w 230"/>
              <a:gd name="T29" fmla="*/ 292 h 469"/>
              <a:gd name="T30" fmla="*/ 62 w 230"/>
              <a:gd name="T31" fmla="*/ 301 h 469"/>
              <a:gd name="T32" fmla="*/ 62 w 230"/>
              <a:gd name="T33" fmla="*/ 301 h 469"/>
              <a:gd name="T34" fmla="*/ 62 w 230"/>
              <a:gd name="T35" fmla="*/ 309 h 469"/>
              <a:gd name="T36" fmla="*/ 106 w 230"/>
              <a:gd name="T37" fmla="*/ 371 h 469"/>
              <a:gd name="T38" fmla="*/ 106 w 230"/>
              <a:gd name="T39" fmla="*/ 398 h 469"/>
              <a:gd name="T40" fmla="*/ 106 w 230"/>
              <a:gd name="T41" fmla="*/ 424 h 469"/>
              <a:gd name="T42" fmla="*/ 106 w 230"/>
              <a:gd name="T43" fmla="*/ 451 h 469"/>
              <a:gd name="T44" fmla="*/ 106 w 230"/>
              <a:gd name="T45" fmla="*/ 469 h 469"/>
              <a:gd name="T46" fmla="*/ 124 w 230"/>
              <a:gd name="T47" fmla="*/ 469 h 469"/>
              <a:gd name="T48" fmla="*/ 133 w 230"/>
              <a:gd name="T49" fmla="*/ 469 h 469"/>
              <a:gd name="T50" fmla="*/ 150 w 230"/>
              <a:gd name="T51" fmla="*/ 469 h 469"/>
              <a:gd name="T52" fmla="*/ 168 w 230"/>
              <a:gd name="T53" fmla="*/ 469 h 469"/>
              <a:gd name="T54" fmla="*/ 186 w 230"/>
              <a:gd name="T55" fmla="*/ 460 h 469"/>
              <a:gd name="T56" fmla="*/ 204 w 230"/>
              <a:gd name="T57" fmla="*/ 451 h 469"/>
              <a:gd name="T58" fmla="*/ 195 w 230"/>
              <a:gd name="T59" fmla="*/ 389 h 469"/>
              <a:gd name="T60" fmla="*/ 204 w 230"/>
              <a:gd name="T61" fmla="*/ 345 h 469"/>
              <a:gd name="T62" fmla="*/ 195 w 230"/>
              <a:gd name="T63" fmla="*/ 309 h 469"/>
              <a:gd name="T64" fmla="*/ 186 w 230"/>
              <a:gd name="T65" fmla="*/ 292 h 469"/>
              <a:gd name="T66" fmla="*/ 186 w 230"/>
              <a:gd name="T67" fmla="*/ 283 h 469"/>
              <a:gd name="T68" fmla="*/ 212 w 230"/>
              <a:gd name="T69" fmla="*/ 248 h 469"/>
              <a:gd name="T70" fmla="*/ 212 w 230"/>
              <a:gd name="T71" fmla="*/ 248 h 469"/>
              <a:gd name="T72" fmla="*/ 212 w 230"/>
              <a:gd name="T73" fmla="*/ 248 h 469"/>
              <a:gd name="T74" fmla="*/ 221 w 230"/>
              <a:gd name="T75" fmla="*/ 239 h 469"/>
              <a:gd name="T76" fmla="*/ 230 w 230"/>
              <a:gd name="T77" fmla="*/ 230 h 469"/>
              <a:gd name="T78" fmla="*/ 221 w 230"/>
              <a:gd name="T79" fmla="*/ 221 h 469"/>
              <a:gd name="T80" fmla="*/ 212 w 230"/>
              <a:gd name="T81" fmla="*/ 203 h 469"/>
              <a:gd name="T82" fmla="*/ 195 w 230"/>
              <a:gd name="T83" fmla="*/ 194 h 469"/>
              <a:gd name="T84" fmla="*/ 195 w 230"/>
              <a:gd name="T85" fmla="*/ 186 h 469"/>
              <a:gd name="T86" fmla="*/ 177 w 230"/>
              <a:gd name="T87" fmla="*/ 186 h 469"/>
              <a:gd name="T88" fmla="*/ 168 w 230"/>
              <a:gd name="T89" fmla="*/ 177 h 469"/>
              <a:gd name="T90" fmla="*/ 159 w 230"/>
              <a:gd name="T91" fmla="*/ 186 h 469"/>
              <a:gd name="T92" fmla="*/ 159 w 230"/>
              <a:gd name="T93" fmla="*/ 186 h 469"/>
              <a:gd name="T94" fmla="*/ 150 w 230"/>
              <a:gd name="T95" fmla="*/ 186 h 469"/>
              <a:gd name="T96" fmla="*/ 142 w 230"/>
              <a:gd name="T97" fmla="*/ 186 h 469"/>
              <a:gd name="T98" fmla="*/ 106 w 230"/>
              <a:gd name="T99" fmla="*/ 159 h 469"/>
              <a:gd name="T100" fmla="*/ 71 w 230"/>
              <a:gd name="T101" fmla="*/ 124 h 469"/>
              <a:gd name="T102" fmla="*/ 71 w 230"/>
              <a:gd name="T103" fmla="*/ 53 h 469"/>
              <a:gd name="T104" fmla="*/ 71 w 230"/>
              <a:gd name="T105" fmla="*/ 0 h 469"/>
              <a:gd name="T106" fmla="*/ 71 w 230"/>
              <a:gd name="T107" fmla="*/ 0 h 46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30"/>
              <a:gd name="T163" fmla="*/ 0 h 469"/>
              <a:gd name="T164" fmla="*/ 230 w 230"/>
              <a:gd name="T165" fmla="*/ 469 h 469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30" h="469">
                <a:moveTo>
                  <a:pt x="62" y="9"/>
                </a:moveTo>
                <a:lnTo>
                  <a:pt x="62" y="9"/>
                </a:lnTo>
                <a:lnTo>
                  <a:pt x="53" y="9"/>
                </a:lnTo>
                <a:lnTo>
                  <a:pt x="44" y="0"/>
                </a:lnTo>
                <a:lnTo>
                  <a:pt x="35" y="0"/>
                </a:lnTo>
                <a:lnTo>
                  <a:pt x="35" y="9"/>
                </a:lnTo>
                <a:lnTo>
                  <a:pt x="35" y="18"/>
                </a:lnTo>
                <a:lnTo>
                  <a:pt x="26" y="9"/>
                </a:lnTo>
                <a:lnTo>
                  <a:pt x="18" y="9"/>
                </a:lnTo>
                <a:lnTo>
                  <a:pt x="26" y="44"/>
                </a:lnTo>
                <a:lnTo>
                  <a:pt x="9" y="53"/>
                </a:lnTo>
                <a:lnTo>
                  <a:pt x="18" y="62"/>
                </a:lnTo>
                <a:lnTo>
                  <a:pt x="0" y="71"/>
                </a:lnTo>
                <a:lnTo>
                  <a:pt x="9" y="88"/>
                </a:lnTo>
                <a:lnTo>
                  <a:pt x="9" y="106"/>
                </a:lnTo>
                <a:lnTo>
                  <a:pt x="9" y="115"/>
                </a:lnTo>
                <a:lnTo>
                  <a:pt x="9" y="141"/>
                </a:lnTo>
                <a:lnTo>
                  <a:pt x="9" y="150"/>
                </a:lnTo>
                <a:lnTo>
                  <a:pt x="18" y="150"/>
                </a:lnTo>
                <a:lnTo>
                  <a:pt x="26" y="159"/>
                </a:lnTo>
                <a:lnTo>
                  <a:pt x="26" y="177"/>
                </a:lnTo>
                <a:lnTo>
                  <a:pt x="35" y="177"/>
                </a:lnTo>
                <a:lnTo>
                  <a:pt x="44" y="177"/>
                </a:lnTo>
                <a:lnTo>
                  <a:pt x="53" y="177"/>
                </a:lnTo>
                <a:lnTo>
                  <a:pt x="62" y="203"/>
                </a:lnTo>
                <a:lnTo>
                  <a:pt x="71" y="221"/>
                </a:lnTo>
                <a:lnTo>
                  <a:pt x="71" y="230"/>
                </a:lnTo>
                <a:lnTo>
                  <a:pt x="71" y="239"/>
                </a:lnTo>
                <a:lnTo>
                  <a:pt x="53" y="248"/>
                </a:lnTo>
                <a:lnTo>
                  <a:pt x="53" y="256"/>
                </a:lnTo>
                <a:lnTo>
                  <a:pt x="44" y="274"/>
                </a:lnTo>
                <a:lnTo>
                  <a:pt x="44" y="292"/>
                </a:lnTo>
                <a:lnTo>
                  <a:pt x="53" y="292"/>
                </a:lnTo>
                <a:lnTo>
                  <a:pt x="53" y="301"/>
                </a:lnTo>
                <a:lnTo>
                  <a:pt x="62" y="301"/>
                </a:lnTo>
                <a:lnTo>
                  <a:pt x="62" y="309"/>
                </a:lnTo>
                <a:lnTo>
                  <a:pt x="80" y="336"/>
                </a:lnTo>
                <a:lnTo>
                  <a:pt x="97" y="363"/>
                </a:lnTo>
                <a:lnTo>
                  <a:pt x="106" y="371"/>
                </a:lnTo>
                <a:lnTo>
                  <a:pt x="106" y="380"/>
                </a:lnTo>
                <a:lnTo>
                  <a:pt x="106" y="389"/>
                </a:lnTo>
                <a:lnTo>
                  <a:pt x="106" y="398"/>
                </a:lnTo>
                <a:lnTo>
                  <a:pt x="106" y="407"/>
                </a:lnTo>
                <a:lnTo>
                  <a:pt x="106" y="416"/>
                </a:lnTo>
                <a:lnTo>
                  <a:pt x="106" y="424"/>
                </a:lnTo>
                <a:lnTo>
                  <a:pt x="106" y="442"/>
                </a:lnTo>
                <a:lnTo>
                  <a:pt x="106" y="451"/>
                </a:lnTo>
                <a:lnTo>
                  <a:pt x="106" y="460"/>
                </a:lnTo>
                <a:lnTo>
                  <a:pt x="106" y="469"/>
                </a:lnTo>
                <a:lnTo>
                  <a:pt x="115" y="469"/>
                </a:lnTo>
                <a:lnTo>
                  <a:pt x="124" y="469"/>
                </a:lnTo>
                <a:lnTo>
                  <a:pt x="133" y="469"/>
                </a:lnTo>
                <a:lnTo>
                  <a:pt x="142" y="469"/>
                </a:lnTo>
                <a:lnTo>
                  <a:pt x="142" y="460"/>
                </a:lnTo>
                <a:lnTo>
                  <a:pt x="150" y="469"/>
                </a:lnTo>
                <a:lnTo>
                  <a:pt x="159" y="469"/>
                </a:lnTo>
                <a:lnTo>
                  <a:pt x="168" y="469"/>
                </a:lnTo>
                <a:lnTo>
                  <a:pt x="177" y="469"/>
                </a:lnTo>
                <a:lnTo>
                  <a:pt x="186" y="460"/>
                </a:lnTo>
                <a:lnTo>
                  <a:pt x="195" y="460"/>
                </a:lnTo>
                <a:lnTo>
                  <a:pt x="204" y="451"/>
                </a:lnTo>
                <a:lnTo>
                  <a:pt x="186" y="416"/>
                </a:lnTo>
                <a:lnTo>
                  <a:pt x="195" y="389"/>
                </a:lnTo>
                <a:lnTo>
                  <a:pt x="204" y="389"/>
                </a:lnTo>
                <a:lnTo>
                  <a:pt x="204" y="345"/>
                </a:lnTo>
                <a:lnTo>
                  <a:pt x="204" y="336"/>
                </a:lnTo>
                <a:lnTo>
                  <a:pt x="195" y="327"/>
                </a:lnTo>
                <a:lnTo>
                  <a:pt x="195" y="309"/>
                </a:lnTo>
                <a:lnTo>
                  <a:pt x="186" y="301"/>
                </a:lnTo>
                <a:lnTo>
                  <a:pt x="186" y="292"/>
                </a:lnTo>
                <a:lnTo>
                  <a:pt x="186" y="283"/>
                </a:lnTo>
                <a:lnTo>
                  <a:pt x="212" y="248"/>
                </a:lnTo>
                <a:lnTo>
                  <a:pt x="212" y="239"/>
                </a:lnTo>
                <a:lnTo>
                  <a:pt x="212" y="248"/>
                </a:lnTo>
                <a:lnTo>
                  <a:pt x="212" y="239"/>
                </a:lnTo>
                <a:lnTo>
                  <a:pt x="221" y="239"/>
                </a:lnTo>
                <a:lnTo>
                  <a:pt x="221" y="230"/>
                </a:lnTo>
                <a:lnTo>
                  <a:pt x="230" y="230"/>
                </a:lnTo>
                <a:lnTo>
                  <a:pt x="221" y="221"/>
                </a:lnTo>
                <a:lnTo>
                  <a:pt x="221" y="212"/>
                </a:lnTo>
                <a:lnTo>
                  <a:pt x="212" y="212"/>
                </a:lnTo>
                <a:lnTo>
                  <a:pt x="212" y="203"/>
                </a:lnTo>
                <a:lnTo>
                  <a:pt x="204" y="212"/>
                </a:lnTo>
                <a:lnTo>
                  <a:pt x="204" y="203"/>
                </a:lnTo>
                <a:lnTo>
                  <a:pt x="195" y="194"/>
                </a:lnTo>
                <a:lnTo>
                  <a:pt x="195" y="186"/>
                </a:lnTo>
                <a:lnTo>
                  <a:pt x="177" y="186"/>
                </a:lnTo>
                <a:lnTo>
                  <a:pt x="177" y="177"/>
                </a:lnTo>
                <a:lnTo>
                  <a:pt x="168" y="177"/>
                </a:lnTo>
                <a:lnTo>
                  <a:pt x="168" y="186"/>
                </a:lnTo>
                <a:lnTo>
                  <a:pt x="159" y="186"/>
                </a:lnTo>
                <a:lnTo>
                  <a:pt x="150" y="186"/>
                </a:lnTo>
                <a:lnTo>
                  <a:pt x="142" y="186"/>
                </a:lnTo>
                <a:lnTo>
                  <a:pt x="124" y="194"/>
                </a:lnTo>
                <a:lnTo>
                  <a:pt x="106" y="177"/>
                </a:lnTo>
                <a:lnTo>
                  <a:pt x="106" y="159"/>
                </a:lnTo>
                <a:lnTo>
                  <a:pt x="88" y="159"/>
                </a:lnTo>
                <a:lnTo>
                  <a:pt x="71" y="124"/>
                </a:lnTo>
                <a:lnTo>
                  <a:pt x="88" y="124"/>
                </a:lnTo>
                <a:lnTo>
                  <a:pt x="80" y="106"/>
                </a:lnTo>
                <a:lnTo>
                  <a:pt x="71" y="53"/>
                </a:lnTo>
                <a:lnTo>
                  <a:pt x="71" y="26"/>
                </a:lnTo>
                <a:lnTo>
                  <a:pt x="71" y="0"/>
                </a:lnTo>
                <a:lnTo>
                  <a:pt x="62" y="0"/>
                </a:lnTo>
                <a:lnTo>
                  <a:pt x="62" y="9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11" name="Freeform 745"/>
          <p:cNvSpPr>
            <a:spLocks/>
          </p:cNvSpPr>
          <p:nvPr/>
        </p:nvSpPr>
        <p:spPr bwMode="auto">
          <a:xfrm>
            <a:off x="5769176" y="4624247"/>
            <a:ext cx="484691" cy="263629"/>
          </a:xfrm>
          <a:custGeom>
            <a:avLst/>
            <a:gdLst>
              <a:gd name="T0" fmla="*/ 231 w 266"/>
              <a:gd name="T1" fmla="*/ 107 h 186"/>
              <a:gd name="T2" fmla="*/ 204 w 266"/>
              <a:gd name="T3" fmla="*/ 80 h 186"/>
              <a:gd name="T4" fmla="*/ 195 w 266"/>
              <a:gd name="T5" fmla="*/ 80 h 186"/>
              <a:gd name="T6" fmla="*/ 195 w 266"/>
              <a:gd name="T7" fmla="*/ 80 h 186"/>
              <a:gd name="T8" fmla="*/ 169 w 266"/>
              <a:gd name="T9" fmla="*/ 62 h 186"/>
              <a:gd name="T10" fmla="*/ 160 w 266"/>
              <a:gd name="T11" fmla="*/ 62 h 186"/>
              <a:gd name="T12" fmla="*/ 151 w 266"/>
              <a:gd name="T13" fmla="*/ 53 h 186"/>
              <a:gd name="T14" fmla="*/ 142 w 266"/>
              <a:gd name="T15" fmla="*/ 45 h 186"/>
              <a:gd name="T16" fmla="*/ 151 w 266"/>
              <a:gd name="T17" fmla="*/ 27 h 186"/>
              <a:gd name="T18" fmla="*/ 151 w 266"/>
              <a:gd name="T19" fmla="*/ 9 h 186"/>
              <a:gd name="T20" fmla="*/ 142 w 266"/>
              <a:gd name="T21" fmla="*/ 0 h 186"/>
              <a:gd name="T22" fmla="*/ 133 w 266"/>
              <a:gd name="T23" fmla="*/ 9 h 186"/>
              <a:gd name="T24" fmla="*/ 133 w 266"/>
              <a:gd name="T25" fmla="*/ 9 h 186"/>
              <a:gd name="T26" fmla="*/ 116 w 266"/>
              <a:gd name="T27" fmla="*/ 27 h 186"/>
              <a:gd name="T28" fmla="*/ 107 w 266"/>
              <a:gd name="T29" fmla="*/ 36 h 186"/>
              <a:gd name="T30" fmla="*/ 98 w 266"/>
              <a:gd name="T31" fmla="*/ 45 h 186"/>
              <a:gd name="T32" fmla="*/ 98 w 266"/>
              <a:gd name="T33" fmla="*/ 45 h 186"/>
              <a:gd name="T34" fmla="*/ 98 w 266"/>
              <a:gd name="T35" fmla="*/ 45 h 186"/>
              <a:gd name="T36" fmla="*/ 89 w 266"/>
              <a:gd name="T37" fmla="*/ 53 h 186"/>
              <a:gd name="T38" fmla="*/ 80 w 266"/>
              <a:gd name="T39" fmla="*/ 53 h 186"/>
              <a:gd name="T40" fmla="*/ 80 w 266"/>
              <a:gd name="T41" fmla="*/ 62 h 186"/>
              <a:gd name="T42" fmla="*/ 80 w 266"/>
              <a:gd name="T43" fmla="*/ 62 h 186"/>
              <a:gd name="T44" fmla="*/ 80 w 266"/>
              <a:gd name="T45" fmla="*/ 71 h 186"/>
              <a:gd name="T46" fmla="*/ 71 w 266"/>
              <a:gd name="T47" fmla="*/ 89 h 186"/>
              <a:gd name="T48" fmla="*/ 18 w 266"/>
              <a:gd name="T49" fmla="*/ 89 h 186"/>
              <a:gd name="T50" fmla="*/ 9 w 266"/>
              <a:gd name="T51" fmla="*/ 107 h 186"/>
              <a:gd name="T52" fmla="*/ 45 w 266"/>
              <a:gd name="T53" fmla="*/ 160 h 186"/>
              <a:gd name="T54" fmla="*/ 45 w 266"/>
              <a:gd name="T55" fmla="*/ 168 h 186"/>
              <a:gd name="T56" fmla="*/ 45 w 266"/>
              <a:gd name="T57" fmla="*/ 177 h 186"/>
              <a:gd name="T58" fmla="*/ 54 w 266"/>
              <a:gd name="T59" fmla="*/ 186 h 186"/>
              <a:gd name="T60" fmla="*/ 63 w 266"/>
              <a:gd name="T61" fmla="*/ 177 h 186"/>
              <a:gd name="T62" fmla="*/ 80 w 266"/>
              <a:gd name="T63" fmla="*/ 168 h 186"/>
              <a:gd name="T64" fmla="*/ 107 w 266"/>
              <a:gd name="T65" fmla="*/ 151 h 186"/>
              <a:gd name="T66" fmla="*/ 125 w 266"/>
              <a:gd name="T67" fmla="*/ 160 h 186"/>
              <a:gd name="T68" fmla="*/ 213 w 266"/>
              <a:gd name="T69" fmla="*/ 160 h 186"/>
              <a:gd name="T70" fmla="*/ 222 w 266"/>
              <a:gd name="T71" fmla="*/ 160 h 186"/>
              <a:gd name="T72" fmla="*/ 240 w 266"/>
              <a:gd name="T73" fmla="*/ 151 h 186"/>
              <a:gd name="T74" fmla="*/ 257 w 266"/>
              <a:gd name="T75" fmla="*/ 151 h 186"/>
              <a:gd name="T76" fmla="*/ 257 w 266"/>
              <a:gd name="T77" fmla="*/ 142 h 186"/>
              <a:gd name="T78" fmla="*/ 257 w 266"/>
              <a:gd name="T79" fmla="*/ 133 h 186"/>
              <a:gd name="T80" fmla="*/ 257 w 266"/>
              <a:gd name="T81" fmla="*/ 115 h 18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66"/>
              <a:gd name="T124" fmla="*/ 0 h 186"/>
              <a:gd name="T125" fmla="*/ 266 w 266"/>
              <a:gd name="T126" fmla="*/ 186 h 18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66" h="186">
                <a:moveTo>
                  <a:pt x="231" y="115"/>
                </a:moveTo>
                <a:lnTo>
                  <a:pt x="231" y="107"/>
                </a:lnTo>
                <a:lnTo>
                  <a:pt x="204" y="107"/>
                </a:lnTo>
                <a:lnTo>
                  <a:pt x="204" y="80"/>
                </a:lnTo>
                <a:lnTo>
                  <a:pt x="195" y="80"/>
                </a:lnTo>
                <a:lnTo>
                  <a:pt x="178" y="80"/>
                </a:lnTo>
                <a:lnTo>
                  <a:pt x="169" y="62"/>
                </a:lnTo>
                <a:lnTo>
                  <a:pt x="160" y="62"/>
                </a:lnTo>
                <a:lnTo>
                  <a:pt x="160" y="53"/>
                </a:lnTo>
                <a:lnTo>
                  <a:pt x="151" y="53"/>
                </a:lnTo>
                <a:lnTo>
                  <a:pt x="151" y="45"/>
                </a:lnTo>
                <a:lnTo>
                  <a:pt x="142" y="45"/>
                </a:lnTo>
                <a:lnTo>
                  <a:pt x="142" y="36"/>
                </a:lnTo>
                <a:lnTo>
                  <a:pt x="151" y="27"/>
                </a:lnTo>
                <a:lnTo>
                  <a:pt x="142" y="9"/>
                </a:lnTo>
                <a:lnTo>
                  <a:pt x="151" y="9"/>
                </a:lnTo>
                <a:lnTo>
                  <a:pt x="142" y="0"/>
                </a:lnTo>
                <a:lnTo>
                  <a:pt x="133" y="0"/>
                </a:lnTo>
                <a:lnTo>
                  <a:pt x="133" y="9"/>
                </a:lnTo>
                <a:lnTo>
                  <a:pt x="116" y="18"/>
                </a:lnTo>
                <a:lnTo>
                  <a:pt x="116" y="27"/>
                </a:lnTo>
                <a:lnTo>
                  <a:pt x="107" y="36"/>
                </a:lnTo>
                <a:lnTo>
                  <a:pt x="98" y="45"/>
                </a:lnTo>
                <a:lnTo>
                  <a:pt x="89" y="53"/>
                </a:lnTo>
                <a:lnTo>
                  <a:pt x="80" y="53"/>
                </a:lnTo>
                <a:lnTo>
                  <a:pt x="80" y="62"/>
                </a:lnTo>
                <a:lnTo>
                  <a:pt x="80" y="71"/>
                </a:lnTo>
                <a:lnTo>
                  <a:pt x="63" y="71"/>
                </a:lnTo>
                <a:lnTo>
                  <a:pt x="71" y="89"/>
                </a:lnTo>
                <a:lnTo>
                  <a:pt x="27" y="98"/>
                </a:lnTo>
                <a:lnTo>
                  <a:pt x="18" y="89"/>
                </a:lnTo>
                <a:lnTo>
                  <a:pt x="0" y="107"/>
                </a:lnTo>
                <a:lnTo>
                  <a:pt x="9" y="107"/>
                </a:lnTo>
                <a:lnTo>
                  <a:pt x="36" y="160"/>
                </a:lnTo>
                <a:lnTo>
                  <a:pt x="45" y="160"/>
                </a:lnTo>
                <a:lnTo>
                  <a:pt x="45" y="168"/>
                </a:lnTo>
                <a:lnTo>
                  <a:pt x="45" y="177"/>
                </a:lnTo>
                <a:lnTo>
                  <a:pt x="54" y="186"/>
                </a:lnTo>
                <a:lnTo>
                  <a:pt x="63" y="186"/>
                </a:lnTo>
                <a:lnTo>
                  <a:pt x="63" y="177"/>
                </a:lnTo>
                <a:lnTo>
                  <a:pt x="80" y="177"/>
                </a:lnTo>
                <a:lnTo>
                  <a:pt x="80" y="168"/>
                </a:lnTo>
                <a:lnTo>
                  <a:pt x="98" y="168"/>
                </a:lnTo>
                <a:lnTo>
                  <a:pt x="107" y="151"/>
                </a:lnTo>
                <a:lnTo>
                  <a:pt x="116" y="151"/>
                </a:lnTo>
                <a:lnTo>
                  <a:pt x="125" y="160"/>
                </a:lnTo>
                <a:lnTo>
                  <a:pt x="213" y="160"/>
                </a:lnTo>
                <a:lnTo>
                  <a:pt x="213" y="151"/>
                </a:lnTo>
                <a:lnTo>
                  <a:pt x="222" y="160"/>
                </a:lnTo>
                <a:lnTo>
                  <a:pt x="240" y="151"/>
                </a:lnTo>
                <a:lnTo>
                  <a:pt x="249" y="151"/>
                </a:lnTo>
                <a:lnTo>
                  <a:pt x="257" y="151"/>
                </a:lnTo>
                <a:lnTo>
                  <a:pt x="266" y="151"/>
                </a:lnTo>
                <a:lnTo>
                  <a:pt x="257" y="142"/>
                </a:lnTo>
                <a:lnTo>
                  <a:pt x="257" y="133"/>
                </a:lnTo>
                <a:lnTo>
                  <a:pt x="257" y="124"/>
                </a:lnTo>
                <a:lnTo>
                  <a:pt x="257" y="115"/>
                </a:lnTo>
                <a:lnTo>
                  <a:pt x="231" y="115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12" name="Freeform 746"/>
          <p:cNvSpPr>
            <a:spLocks/>
          </p:cNvSpPr>
          <p:nvPr/>
        </p:nvSpPr>
        <p:spPr bwMode="auto">
          <a:xfrm>
            <a:off x="4655843" y="4160769"/>
            <a:ext cx="484691" cy="338749"/>
          </a:xfrm>
          <a:custGeom>
            <a:avLst/>
            <a:gdLst>
              <a:gd name="T0" fmla="*/ 36 w 266"/>
              <a:gd name="T1" fmla="*/ 0 h 239"/>
              <a:gd name="T2" fmla="*/ 9 w 266"/>
              <a:gd name="T3" fmla="*/ 44 h 239"/>
              <a:gd name="T4" fmla="*/ 53 w 266"/>
              <a:gd name="T5" fmla="*/ 80 h 239"/>
              <a:gd name="T6" fmla="*/ 53 w 266"/>
              <a:gd name="T7" fmla="*/ 97 h 239"/>
              <a:gd name="T8" fmla="*/ 53 w 266"/>
              <a:gd name="T9" fmla="*/ 133 h 239"/>
              <a:gd name="T10" fmla="*/ 71 w 266"/>
              <a:gd name="T11" fmla="*/ 142 h 239"/>
              <a:gd name="T12" fmla="*/ 80 w 266"/>
              <a:gd name="T13" fmla="*/ 133 h 239"/>
              <a:gd name="T14" fmla="*/ 124 w 266"/>
              <a:gd name="T15" fmla="*/ 159 h 239"/>
              <a:gd name="T16" fmla="*/ 133 w 266"/>
              <a:gd name="T17" fmla="*/ 168 h 239"/>
              <a:gd name="T18" fmla="*/ 151 w 266"/>
              <a:gd name="T19" fmla="*/ 186 h 239"/>
              <a:gd name="T20" fmla="*/ 160 w 266"/>
              <a:gd name="T21" fmla="*/ 177 h 239"/>
              <a:gd name="T22" fmla="*/ 177 w 266"/>
              <a:gd name="T23" fmla="*/ 186 h 239"/>
              <a:gd name="T24" fmla="*/ 186 w 266"/>
              <a:gd name="T25" fmla="*/ 195 h 239"/>
              <a:gd name="T26" fmla="*/ 186 w 266"/>
              <a:gd name="T27" fmla="*/ 212 h 239"/>
              <a:gd name="T28" fmla="*/ 195 w 266"/>
              <a:gd name="T29" fmla="*/ 230 h 239"/>
              <a:gd name="T30" fmla="*/ 195 w 266"/>
              <a:gd name="T31" fmla="*/ 230 h 239"/>
              <a:gd name="T32" fmla="*/ 195 w 266"/>
              <a:gd name="T33" fmla="*/ 239 h 239"/>
              <a:gd name="T34" fmla="*/ 204 w 266"/>
              <a:gd name="T35" fmla="*/ 239 h 239"/>
              <a:gd name="T36" fmla="*/ 222 w 266"/>
              <a:gd name="T37" fmla="*/ 239 h 239"/>
              <a:gd name="T38" fmla="*/ 239 w 266"/>
              <a:gd name="T39" fmla="*/ 239 h 239"/>
              <a:gd name="T40" fmla="*/ 248 w 266"/>
              <a:gd name="T41" fmla="*/ 239 h 239"/>
              <a:gd name="T42" fmla="*/ 257 w 266"/>
              <a:gd name="T43" fmla="*/ 230 h 239"/>
              <a:gd name="T44" fmla="*/ 266 w 266"/>
              <a:gd name="T45" fmla="*/ 230 h 239"/>
              <a:gd name="T46" fmla="*/ 257 w 266"/>
              <a:gd name="T47" fmla="*/ 230 h 239"/>
              <a:gd name="T48" fmla="*/ 257 w 266"/>
              <a:gd name="T49" fmla="*/ 221 h 239"/>
              <a:gd name="T50" fmla="*/ 257 w 266"/>
              <a:gd name="T51" fmla="*/ 212 h 239"/>
              <a:gd name="T52" fmla="*/ 248 w 266"/>
              <a:gd name="T53" fmla="*/ 195 h 239"/>
              <a:gd name="T54" fmla="*/ 248 w 266"/>
              <a:gd name="T55" fmla="*/ 186 h 239"/>
              <a:gd name="T56" fmla="*/ 230 w 266"/>
              <a:gd name="T57" fmla="*/ 168 h 239"/>
              <a:gd name="T58" fmla="*/ 204 w 266"/>
              <a:gd name="T59" fmla="*/ 159 h 239"/>
              <a:gd name="T60" fmla="*/ 204 w 266"/>
              <a:gd name="T61" fmla="*/ 142 h 239"/>
              <a:gd name="T62" fmla="*/ 204 w 266"/>
              <a:gd name="T63" fmla="*/ 133 h 239"/>
              <a:gd name="T64" fmla="*/ 195 w 266"/>
              <a:gd name="T65" fmla="*/ 124 h 239"/>
              <a:gd name="T66" fmla="*/ 195 w 266"/>
              <a:gd name="T67" fmla="*/ 115 h 239"/>
              <a:gd name="T68" fmla="*/ 195 w 266"/>
              <a:gd name="T69" fmla="*/ 89 h 239"/>
              <a:gd name="T70" fmla="*/ 213 w 266"/>
              <a:gd name="T71" fmla="*/ 89 h 239"/>
              <a:gd name="T72" fmla="*/ 168 w 266"/>
              <a:gd name="T73" fmla="*/ 27 h 239"/>
              <a:gd name="T74" fmla="*/ 160 w 266"/>
              <a:gd name="T75" fmla="*/ 9 h 239"/>
              <a:gd name="T76" fmla="*/ 133 w 266"/>
              <a:gd name="T77" fmla="*/ 9 h 239"/>
              <a:gd name="T78" fmla="*/ 133 w 266"/>
              <a:gd name="T79" fmla="*/ 18 h 239"/>
              <a:gd name="T80" fmla="*/ 133 w 266"/>
              <a:gd name="T81" fmla="*/ 27 h 239"/>
              <a:gd name="T82" fmla="*/ 115 w 266"/>
              <a:gd name="T83" fmla="*/ 27 h 239"/>
              <a:gd name="T84" fmla="*/ 106 w 266"/>
              <a:gd name="T85" fmla="*/ 27 h 239"/>
              <a:gd name="T86" fmla="*/ 106 w 266"/>
              <a:gd name="T87" fmla="*/ 27 h 239"/>
              <a:gd name="T88" fmla="*/ 98 w 266"/>
              <a:gd name="T89" fmla="*/ 18 h 239"/>
              <a:gd name="T90" fmla="*/ 62 w 266"/>
              <a:gd name="T91" fmla="*/ 18 h 23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66"/>
              <a:gd name="T139" fmla="*/ 0 h 239"/>
              <a:gd name="T140" fmla="*/ 266 w 266"/>
              <a:gd name="T141" fmla="*/ 239 h 239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66" h="239">
                <a:moveTo>
                  <a:pt x="62" y="18"/>
                </a:moveTo>
                <a:lnTo>
                  <a:pt x="36" y="0"/>
                </a:lnTo>
                <a:lnTo>
                  <a:pt x="0" y="35"/>
                </a:lnTo>
                <a:lnTo>
                  <a:pt x="9" y="44"/>
                </a:lnTo>
                <a:lnTo>
                  <a:pt x="27" y="89"/>
                </a:lnTo>
                <a:lnTo>
                  <a:pt x="53" y="80"/>
                </a:lnTo>
                <a:lnTo>
                  <a:pt x="62" y="89"/>
                </a:lnTo>
                <a:lnTo>
                  <a:pt x="53" y="97"/>
                </a:lnTo>
                <a:lnTo>
                  <a:pt x="36" y="106"/>
                </a:lnTo>
                <a:lnTo>
                  <a:pt x="53" y="133"/>
                </a:lnTo>
                <a:lnTo>
                  <a:pt x="71" y="133"/>
                </a:lnTo>
                <a:lnTo>
                  <a:pt x="71" y="142"/>
                </a:lnTo>
                <a:lnTo>
                  <a:pt x="80" y="142"/>
                </a:lnTo>
                <a:lnTo>
                  <a:pt x="80" y="133"/>
                </a:lnTo>
                <a:lnTo>
                  <a:pt x="106" y="150"/>
                </a:lnTo>
                <a:lnTo>
                  <a:pt x="124" y="159"/>
                </a:lnTo>
                <a:lnTo>
                  <a:pt x="133" y="159"/>
                </a:lnTo>
                <a:lnTo>
                  <a:pt x="133" y="168"/>
                </a:lnTo>
                <a:lnTo>
                  <a:pt x="142" y="177"/>
                </a:lnTo>
                <a:lnTo>
                  <a:pt x="151" y="186"/>
                </a:lnTo>
                <a:lnTo>
                  <a:pt x="160" y="186"/>
                </a:lnTo>
                <a:lnTo>
                  <a:pt x="160" y="177"/>
                </a:lnTo>
                <a:lnTo>
                  <a:pt x="168" y="177"/>
                </a:lnTo>
                <a:lnTo>
                  <a:pt x="177" y="186"/>
                </a:lnTo>
                <a:lnTo>
                  <a:pt x="186" y="195"/>
                </a:lnTo>
                <a:lnTo>
                  <a:pt x="186" y="204"/>
                </a:lnTo>
                <a:lnTo>
                  <a:pt x="186" y="212"/>
                </a:lnTo>
                <a:lnTo>
                  <a:pt x="186" y="221"/>
                </a:lnTo>
                <a:lnTo>
                  <a:pt x="195" y="230"/>
                </a:lnTo>
                <a:lnTo>
                  <a:pt x="195" y="239"/>
                </a:lnTo>
                <a:lnTo>
                  <a:pt x="204" y="239"/>
                </a:lnTo>
                <a:lnTo>
                  <a:pt x="213" y="239"/>
                </a:lnTo>
                <a:lnTo>
                  <a:pt x="222" y="239"/>
                </a:lnTo>
                <a:lnTo>
                  <a:pt x="239" y="239"/>
                </a:lnTo>
                <a:lnTo>
                  <a:pt x="248" y="239"/>
                </a:lnTo>
                <a:lnTo>
                  <a:pt x="257" y="230"/>
                </a:lnTo>
                <a:lnTo>
                  <a:pt x="266" y="230"/>
                </a:lnTo>
                <a:lnTo>
                  <a:pt x="257" y="230"/>
                </a:lnTo>
                <a:lnTo>
                  <a:pt x="257" y="221"/>
                </a:lnTo>
                <a:lnTo>
                  <a:pt x="257" y="212"/>
                </a:lnTo>
                <a:lnTo>
                  <a:pt x="248" y="204"/>
                </a:lnTo>
                <a:lnTo>
                  <a:pt x="248" y="195"/>
                </a:lnTo>
                <a:lnTo>
                  <a:pt x="248" y="186"/>
                </a:lnTo>
                <a:lnTo>
                  <a:pt x="239" y="186"/>
                </a:lnTo>
                <a:lnTo>
                  <a:pt x="230" y="168"/>
                </a:lnTo>
                <a:lnTo>
                  <a:pt x="213" y="168"/>
                </a:lnTo>
                <a:lnTo>
                  <a:pt x="204" y="159"/>
                </a:lnTo>
                <a:lnTo>
                  <a:pt x="204" y="142"/>
                </a:lnTo>
                <a:lnTo>
                  <a:pt x="204" y="133"/>
                </a:lnTo>
                <a:lnTo>
                  <a:pt x="195" y="124"/>
                </a:lnTo>
                <a:lnTo>
                  <a:pt x="195" y="115"/>
                </a:lnTo>
                <a:lnTo>
                  <a:pt x="195" y="106"/>
                </a:lnTo>
                <a:lnTo>
                  <a:pt x="195" y="89"/>
                </a:lnTo>
                <a:lnTo>
                  <a:pt x="213" y="89"/>
                </a:lnTo>
                <a:lnTo>
                  <a:pt x="186" y="35"/>
                </a:lnTo>
                <a:lnTo>
                  <a:pt x="168" y="27"/>
                </a:lnTo>
                <a:lnTo>
                  <a:pt x="168" y="18"/>
                </a:lnTo>
                <a:lnTo>
                  <a:pt x="160" y="9"/>
                </a:lnTo>
                <a:lnTo>
                  <a:pt x="133" y="9"/>
                </a:lnTo>
                <a:lnTo>
                  <a:pt x="142" y="18"/>
                </a:lnTo>
                <a:lnTo>
                  <a:pt x="133" y="18"/>
                </a:lnTo>
                <a:lnTo>
                  <a:pt x="142" y="27"/>
                </a:lnTo>
                <a:lnTo>
                  <a:pt x="133" y="27"/>
                </a:lnTo>
                <a:lnTo>
                  <a:pt x="124" y="27"/>
                </a:lnTo>
                <a:lnTo>
                  <a:pt x="115" y="27"/>
                </a:lnTo>
                <a:lnTo>
                  <a:pt x="106" y="27"/>
                </a:lnTo>
                <a:lnTo>
                  <a:pt x="98" y="18"/>
                </a:lnTo>
                <a:lnTo>
                  <a:pt x="62" y="27"/>
                </a:lnTo>
                <a:lnTo>
                  <a:pt x="62" y="1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14" name="Freeform 748"/>
          <p:cNvSpPr>
            <a:spLocks/>
          </p:cNvSpPr>
          <p:nvPr/>
        </p:nvSpPr>
        <p:spPr bwMode="auto">
          <a:xfrm>
            <a:off x="3735658" y="3935410"/>
            <a:ext cx="920185" cy="1078610"/>
          </a:xfrm>
          <a:custGeom>
            <a:avLst/>
            <a:gdLst>
              <a:gd name="T0" fmla="*/ 275 w 505"/>
              <a:gd name="T1" fmla="*/ 53 h 761"/>
              <a:gd name="T2" fmla="*/ 248 w 505"/>
              <a:gd name="T3" fmla="*/ 71 h 761"/>
              <a:gd name="T4" fmla="*/ 213 w 505"/>
              <a:gd name="T5" fmla="*/ 124 h 761"/>
              <a:gd name="T6" fmla="*/ 142 w 505"/>
              <a:gd name="T7" fmla="*/ 230 h 761"/>
              <a:gd name="T8" fmla="*/ 133 w 505"/>
              <a:gd name="T9" fmla="*/ 248 h 761"/>
              <a:gd name="T10" fmla="*/ 62 w 505"/>
              <a:gd name="T11" fmla="*/ 230 h 761"/>
              <a:gd name="T12" fmla="*/ 62 w 505"/>
              <a:gd name="T13" fmla="*/ 265 h 761"/>
              <a:gd name="T14" fmla="*/ 133 w 505"/>
              <a:gd name="T15" fmla="*/ 301 h 761"/>
              <a:gd name="T16" fmla="*/ 222 w 505"/>
              <a:gd name="T17" fmla="*/ 327 h 761"/>
              <a:gd name="T18" fmla="*/ 239 w 505"/>
              <a:gd name="T19" fmla="*/ 309 h 761"/>
              <a:gd name="T20" fmla="*/ 319 w 505"/>
              <a:gd name="T21" fmla="*/ 318 h 761"/>
              <a:gd name="T22" fmla="*/ 292 w 505"/>
              <a:gd name="T23" fmla="*/ 424 h 761"/>
              <a:gd name="T24" fmla="*/ 292 w 505"/>
              <a:gd name="T25" fmla="*/ 433 h 761"/>
              <a:gd name="T26" fmla="*/ 301 w 505"/>
              <a:gd name="T27" fmla="*/ 442 h 761"/>
              <a:gd name="T28" fmla="*/ 257 w 505"/>
              <a:gd name="T29" fmla="*/ 442 h 761"/>
              <a:gd name="T30" fmla="*/ 257 w 505"/>
              <a:gd name="T31" fmla="*/ 433 h 761"/>
              <a:gd name="T32" fmla="*/ 239 w 505"/>
              <a:gd name="T33" fmla="*/ 389 h 761"/>
              <a:gd name="T34" fmla="*/ 98 w 505"/>
              <a:gd name="T35" fmla="*/ 327 h 761"/>
              <a:gd name="T36" fmla="*/ 80 w 505"/>
              <a:gd name="T37" fmla="*/ 327 h 761"/>
              <a:gd name="T38" fmla="*/ 53 w 505"/>
              <a:gd name="T39" fmla="*/ 327 h 761"/>
              <a:gd name="T40" fmla="*/ 35 w 505"/>
              <a:gd name="T41" fmla="*/ 318 h 761"/>
              <a:gd name="T42" fmla="*/ 18 w 505"/>
              <a:gd name="T43" fmla="*/ 363 h 761"/>
              <a:gd name="T44" fmla="*/ 18 w 505"/>
              <a:gd name="T45" fmla="*/ 380 h 761"/>
              <a:gd name="T46" fmla="*/ 44 w 505"/>
              <a:gd name="T47" fmla="*/ 478 h 761"/>
              <a:gd name="T48" fmla="*/ 53 w 505"/>
              <a:gd name="T49" fmla="*/ 486 h 761"/>
              <a:gd name="T50" fmla="*/ 151 w 505"/>
              <a:gd name="T51" fmla="*/ 522 h 761"/>
              <a:gd name="T52" fmla="*/ 186 w 505"/>
              <a:gd name="T53" fmla="*/ 628 h 761"/>
              <a:gd name="T54" fmla="*/ 177 w 505"/>
              <a:gd name="T55" fmla="*/ 681 h 761"/>
              <a:gd name="T56" fmla="*/ 222 w 505"/>
              <a:gd name="T57" fmla="*/ 725 h 761"/>
              <a:gd name="T58" fmla="*/ 257 w 505"/>
              <a:gd name="T59" fmla="*/ 752 h 761"/>
              <a:gd name="T60" fmla="*/ 248 w 505"/>
              <a:gd name="T61" fmla="*/ 708 h 761"/>
              <a:gd name="T62" fmla="*/ 275 w 505"/>
              <a:gd name="T63" fmla="*/ 663 h 761"/>
              <a:gd name="T64" fmla="*/ 310 w 505"/>
              <a:gd name="T65" fmla="*/ 690 h 761"/>
              <a:gd name="T66" fmla="*/ 381 w 505"/>
              <a:gd name="T67" fmla="*/ 681 h 761"/>
              <a:gd name="T68" fmla="*/ 425 w 505"/>
              <a:gd name="T69" fmla="*/ 646 h 761"/>
              <a:gd name="T70" fmla="*/ 443 w 505"/>
              <a:gd name="T71" fmla="*/ 637 h 761"/>
              <a:gd name="T72" fmla="*/ 452 w 505"/>
              <a:gd name="T73" fmla="*/ 637 h 761"/>
              <a:gd name="T74" fmla="*/ 461 w 505"/>
              <a:gd name="T75" fmla="*/ 601 h 761"/>
              <a:gd name="T76" fmla="*/ 487 w 505"/>
              <a:gd name="T77" fmla="*/ 628 h 761"/>
              <a:gd name="T78" fmla="*/ 487 w 505"/>
              <a:gd name="T79" fmla="*/ 601 h 761"/>
              <a:gd name="T80" fmla="*/ 470 w 505"/>
              <a:gd name="T81" fmla="*/ 593 h 761"/>
              <a:gd name="T82" fmla="*/ 479 w 505"/>
              <a:gd name="T83" fmla="*/ 557 h 761"/>
              <a:gd name="T84" fmla="*/ 479 w 505"/>
              <a:gd name="T85" fmla="*/ 531 h 761"/>
              <a:gd name="T86" fmla="*/ 479 w 505"/>
              <a:gd name="T87" fmla="*/ 513 h 761"/>
              <a:gd name="T88" fmla="*/ 487 w 505"/>
              <a:gd name="T89" fmla="*/ 495 h 761"/>
              <a:gd name="T90" fmla="*/ 505 w 505"/>
              <a:gd name="T91" fmla="*/ 469 h 761"/>
              <a:gd name="T92" fmla="*/ 505 w 505"/>
              <a:gd name="T93" fmla="*/ 469 h 761"/>
              <a:gd name="T94" fmla="*/ 496 w 505"/>
              <a:gd name="T95" fmla="*/ 442 h 761"/>
              <a:gd name="T96" fmla="*/ 505 w 505"/>
              <a:gd name="T97" fmla="*/ 389 h 761"/>
              <a:gd name="T98" fmla="*/ 479 w 505"/>
              <a:gd name="T99" fmla="*/ 301 h 761"/>
              <a:gd name="T100" fmla="*/ 399 w 505"/>
              <a:gd name="T101" fmla="*/ 230 h 761"/>
              <a:gd name="T102" fmla="*/ 434 w 505"/>
              <a:gd name="T103" fmla="*/ 194 h 761"/>
              <a:gd name="T104" fmla="*/ 381 w 505"/>
              <a:gd name="T105" fmla="*/ 115 h 761"/>
              <a:gd name="T106" fmla="*/ 354 w 505"/>
              <a:gd name="T107" fmla="*/ 106 h 76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505"/>
              <a:gd name="T163" fmla="*/ 0 h 761"/>
              <a:gd name="T164" fmla="*/ 505 w 505"/>
              <a:gd name="T165" fmla="*/ 761 h 761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505" h="761">
                <a:moveTo>
                  <a:pt x="319" y="9"/>
                </a:moveTo>
                <a:lnTo>
                  <a:pt x="301" y="0"/>
                </a:lnTo>
                <a:lnTo>
                  <a:pt x="275" y="53"/>
                </a:lnTo>
                <a:lnTo>
                  <a:pt x="266" y="53"/>
                </a:lnTo>
                <a:lnTo>
                  <a:pt x="257" y="53"/>
                </a:lnTo>
                <a:lnTo>
                  <a:pt x="257" y="62"/>
                </a:lnTo>
                <a:lnTo>
                  <a:pt x="248" y="71"/>
                </a:lnTo>
                <a:lnTo>
                  <a:pt x="248" y="88"/>
                </a:lnTo>
                <a:lnTo>
                  <a:pt x="230" y="88"/>
                </a:lnTo>
                <a:lnTo>
                  <a:pt x="222" y="88"/>
                </a:lnTo>
                <a:lnTo>
                  <a:pt x="213" y="106"/>
                </a:lnTo>
                <a:lnTo>
                  <a:pt x="213" y="124"/>
                </a:lnTo>
                <a:lnTo>
                  <a:pt x="195" y="133"/>
                </a:lnTo>
                <a:lnTo>
                  <a:pt x="204" y="221"/>
                </a:lnTo>
                <a:lnTo>
                  <a:pt x="160" y="239"/>
                </a:lnTo>
                <a:lnTo>
                  <a:pt x="151" y="230"/>
                </a:lnTo>
                <a:lnTo>
                  <a:pt x="142" y="230"/>
                </a:lnTo>
                <a:lnTo>
                  <a:pt x="142" y="239"/>
                </a:lnTo>
                <a:lnTo>
                  <a:pt x="133" y="239"/>
                </a:lnTo>
                <a:lnTo>
                  <a:pt x="133" y="248"/>
                </a:lnTo>
                <a:lnTo>
                  <a:pt x="98" y="248"/>
                </a:lnTo>
                <a:lnTo>
                  <a:pt x="62" y="230"/>
                </a:lnTo>
                <a:lnTo>
                  <a:pt x="53" y="230"/>
                </a:lnTo>
                <a:lnTo>
                  <a:pt x="53" y="265"/>
                </a:lnTo>
                <a:lnTo>
                  <a:pt x="62" y="265"/>
                </a:lnTo>
                <a:lnTo>
                  <a:pt x="62" y="256"/>
                </a:lnTo>
                <a:lnTo>
                  <a:pt x="71" y="274"/>
                </a:lnTo>
                <a:lnTo>
                  <a:pt x="106" y="265"/>
                </a:lnTo>
                <a:lnTo>
                  <a:pt x="133" y="265"/>
                </a:lnTo>
                <a:lnTo>
                  <a:pt x="133" y="301"/>
                </a:lnTo>
                <a:lnTo>
                  <a:pt x="177" y="327"/>
                </a:lnTo>
                <a:lnTo>
                  <a:pt x="186" y="327"/>
                </a:lnTo>
                <a:lnTo>
                  <a:pt x="204" y="327"/>
                </a:lnTo>
                <a:lnTo>
                  <a:pt x="213" y="327"/>
                </a:lnTo>
                <a:lnTo>
                  <a:pt x="222" y="327"/>
                </a:lnTo>
                <a:lnTo>
                  <a:pt x="230" y="327"/>
                </a:lnTo>
                <a:lnTo>
                  <a:pt x="239" y="327"/>
                </a:lnTo>
                <a:lnTo>
                  <a:pt x="239" y="336"/>
                </a:lnTo>
                <a:lnTo>
                  <a:pt x="239" y="309"/>
                </a:lnTo>
                <a:lnTo>
                  <a:pt x="230" y="301"/>
                </a:lnTo>
                <a:lnTo>
                  <a:pt x="266" y="309"/>
                </a:lnTo>
                <a:lnTo>
                  <a:pt x="275" y="283"/>
                </a:lnTo>
                <a:lnTo>
                  <a:pt x="319" y="318"/>
                </a:lnTo>
                <a:lnTo>
                  <a:pt x="354" y="354"/>
                </a:lnTo>
                <a:lnTo>
                  <a:pt x="301" y="424"/>
                </a:lnTo>
                <a:lnTo>
                  <a:pt x="292" y="424"/>
                </a:lnTo>
                <a:lnTo>
                  <a:pt x="292" y="433"/>
                </a:lnTo>
                <a:lnTo>
                  <a:pt x="292" y="442"/>
                </a:lnTo>
                <a:lnTo>
                  <a:pt x="301" y="442"/>
                </a:lnTo>
                <a:lnTo>
                  <a:pt x="292" y="460"/>
                </a:lnTo>
                <a:lnTo>
                  <a:pt x="257" y="460"/>
                </a:lnTo>
                <a:lnTo>
                  <a:pt x="257" y="451"/>
                </a:lnTo>
                <a:lnTo>
                  <a:pt x="257" y="442"/>
                </a:lnTo>
                <a:lnTo>
                  <a:pt x="257" y="433"/>
                </a:lnTo>
                <a:lnTo>
                  <a:pt x="239" y="442"/>
                </a:lnTo>
                <a:lnTo>
                  <a:pt x="248" y="398"/>
                </a:lnTo>
                <a:lnTo>
                  <a:pt x="239" y="389"/>
                </a:lnTo>
                <a:lnTo>
                  <a:pt x="195" y="354"/>
                </a:lnTo>
                <a:lnTo>
                  <a:pt x="151" y="345"/>
                </a:lnTo>
                <a:lnTo>
                  <a:pt x="98" y="345"/>
                </a:lnTo>
                <a:lnTo>
                  <a:pt x="98" y="327"/>
                </a:lnTo>
                <a:lnTo>
                  <a:pt x="89" y="327"/>
                </a:lnTo>
                <a:lnTo>
                  <a:pt x="80" y="327"/>
                </a:lnTo>
                <a:lnTo>
                  <a:pt x="80" y="336"/>
                </a:lnTo>
                <a:lnTo>
                  <a:pt x="80" y="345"/>
                </a:lnTo>
                <a:lnTo>
                  <a:pt x="71" y="336"/>
                </a:lnTo>
                <a:lnTo>
                  <a:pt x="62" y="336"/>
                </a:lnTo>
                <a:lnTo>
                  <a:pt x="53" y="327"/>
                </a:lnTo>
                <a:lnTo>
                  <a:pt x="44" y="327"/>
                </a:lnTo>
                <a:lnTo>
                  <a:pt x="44" y="318"/>
                </a:lnTo>
                <a:lnTo>
                  <a:pt x="35" y="318"/>
                </a:lnTo>
                <a:lnTo>
                  <a:pt x="0" y="345"/>
                </a:lnTo>
                <a:lnTo>
                  <a:pt x="0" y="354"/>
                </a:lnTo>
                <a:lnTo>
                  <a:pt x="18" y="363"/>
                </a:lnTo>
                <a:lnTo>
                  <a:pt x="18" y="371"/>
                </a:lnTo>
                <a:lnTo>
                  <a:pt x="18" y="380"/>
                </a:lnTo>
                <a:lnTo>
                  <a:pt x="9" y="380"/>
                </a:lnTo>
                <a:lnTo>
                  <a:pt x="9" y="442"/>
                </a:lnTo>
                <a:lnTo>
                  <a:pt x="44" y="478"/>
                </a:lnTo>
                <a:lnTo>
                  <a:pt x="53" y="478"/>
                </a:lnTo>
                <a:lnTo>
                  <a:pt x="53" y="486"/>
                </a:lnTo>
                <a:lnTo>
                  <a:pt x="106" y="486"/>
                </a:lnTo>
                <a:lnTo>
                  <a:pt x="124" y="504"/>
                </a:lnTo>
                <a:lnTo>
                  <a:pt x="151" y="513"/>
                </a:lnTo>
                <a:lnTo>
                  <a:pt x="151" y="522"/>
                </a:lnTo>
                <a:lnTo>
                  <a:pt x="142" y="531"/>
                </a:lnTo>
                <a:lnTo>
                  <a:pt x="168" y="531"/>
                </a:lnTo>
                <a:lnTo>
                  <a:pt x="177" y="557"/>
                </a:lnTo>
                <a:lnTo>
                  <a:pt x="186" y="628"/>
                </a:lnTo>
                <a:lnTo>
                  <a:pt x="195" y="663"/>
                </a:lnTo>
                <a:lnTo>
                  <a:pt x="186" y="672"/>
                </a:lnTo>
                <a:lnTo>
                  <a:pt x="177" y="672"/>
                </a:lnTo>
                <a:lnTo>
                  <a:pt x="177" y="681"/>
                </a:lnTo>
                <a:lnTo>
                  <a:pt x="186" y="716"/>
                </a:lnTo>
                <a:lnTo>
                  <a:pt x="195" y="708"/>
                </a:lnTo>
                <a:lnTo>
                  <a:pt x="204" y="708"/>
                </a:lnTo>
                <a:lnTo>
                  <a:pt x="222" y="725"/>
                </a:lnTo>
                <a:lnTo>
                  <a:pt x="230" y="734"/>
                </a:lnTo>
                <a:lnTo>
                  <a:pt x="257" y="761"/>
                </a:lnTo>
                <a:lnTo>
                  <a:pt x="257" y="752"/>
                </a:lnTo>
                <a:lnTo>
                  <a:pt x="257" y="743"/>
                </a:lnTo>
                <a:lnTo>
                  <a:pt x="257" y="734"/>
                </a:lnTo>
                <a:lnTo>
                  <a:pt x="248" y="734"/>
                </a:lnTo>
                <a:lnTo>
                  <a:pt x="239" y="725"/>
                </a:lnTo>
                <a:lnTo>
                  <a:pt x="248" y="708"/>
                </a:lnTo>
                <a:lnTo>
                  <a:pt x="266" y="708"/>
                </a:lnTo>
                <a:lnTo>
                  <a:pt x="275" y="690"/>
                </a:lnTo>
                <a:lnTo>
                  <a:pt x="275" y="681"/>
                </a:lnTo>
                <a:lnTo>
                  <a:pt x="275" y="663"/>
                </a:lnTo>
                <a:lnTo>
                  <a:pt x="284" y="663"/>
                </a:lnTo>
                <a:lnTo>
                  <a:pt x="284" y="654"/>
                </a:lnTo>
                <a:lnTo>
                  <a:pt x="319" y="681"/>
                </a:lnTo>
                <a:lnTo>
                  <a:pt x="310" y="690"/>
                </a:lnTo>
                <a:lnTo>
                  <a:pt x="319" y="681"/>
                </a:lnTo>
                <a:lnTo>
                  <a:pt x="337" y="699"/>
                </a:lnTo>
                <a:lnTo>
                  <a:pt x="346" y="699"/>
                </a:lnTo>
                <a:lnTo>
                  <a:pt x="346" y="681"/>
                </a:lnTo>
                <a:lnTo>
                  <a:pt x="381" y="681"/>
                </a:lnTo>
                <a:lnTo>
                  <a:pt x="390" y="654"/>
                </a:lnTo>
                <a:lnTo>
                  <a:pt x="399" y="654"/>
                </a:lnTo>
                <a:lnTo>
                  <a:pt x="416" y="663"/>
                </a:lnTo>
                <a:lnTo>
                  <a:pt x="425" y="646"/>
                </a:lnTo>
                <a:lnTo>
                  <a:pt x="434" y="637"/>
                </a:lnTo>
                <a:lnTo>
                  <a:pt x="443" y="637"/>
                </a:lnTo>
                <a:lnTo>
                  <a:pt x="452" y="654"/>
                </a:lnTo>
                <a:lnTo>
                  <a:pt x="452" y="646"/>
                </a:lnTo>
                <a:lnTo>
                  <a:pt x="461" y="646"/>
                </a:lnTo>
                <a:lnTo>
                  <a:pt x="452" y="646"/>
                </a:lnTo>
                <a:lnTo>
                  <a:pt x="452" y="637"/>
                </a:lnTo>
                <a:lnTo>
                  <a:pt x="452" y="628"/>
                </a:lnTo>
                <a:lnTo>
                  <a:pt x="443" y="619"/>
                </a:lnTo>
                <a:lnTo>
                  <a:pt x="443" y="610"/>
                </a:lnTo>
                <a:lnTo>
                  <a:pt x="461" y="601"/>
                </a:lnTo>
                <a:lnTo>
                  <a:pt x="470" y="619"/>
                </a:lnTo>
                <a:lnTo>
                  <a:pt x="470" y="637"/>
                </a:lnTo>
                <a:lnTo>
                  <a:pt x="479" y="628"/>
                </a:lnTo>
                <a:lnTo>
                  <a:pt x="487" y="628"/>
                </a:lnTo>
                <a:lnTo>
                  <a:pt x="487" y="610"/>
                </a:lnTo>
                <a:lnTo>
                  <a:pt x="487" y="601"/>
                </a:lnTo>
                <a:lnTo>
                  <a:pt x="470" y="601"/>
                </a:lnTo>
                <a:lnTo>
                  <a:pt x="470" y="593"/>
                </a:lnTo>
                <a:lnTo>
                  <a:pt x="470" y="584"/>
                </a:lnTo>
                <a:lnTo>
                  <a:pt x="479" y="566"/>
                </a:lnTo>
                <a:lnTo>
                  <a:pt x="479" y="557"/>
                </a:lnTo>
                <a:lnTo>
                  <a:pt x="479" y="548"/>
                </a:lnTo>
                <a:lnTo>
                  <a:pt x="479" y="539"/>
                </a:lnTo>
                <a:lnTo>
                  <a:pt x="479" y="531"/>
                </a:lnTo>
                <a:lnTo>
                  <a:pt x="479" y="522"/>
                </a:lnTo>
                <a:lnTo>
                  <a:pt x="479" y="513"/>
                </a:lnTo>
                <a:lnTo>
                  <a:pt x="479" y="504"/>
                </a:lnTo>
                <a:lnTo>
                  <a:pt x="487" y="495"/>
                </a:lnTo>
                <a:lnTo>
                  <a:pt x="496" y="486"/>
                </a:lnTo>
                <a:lnTo>
                  <a:pt x="496" y="478"/>
                </a:lnTo>
                <a:lnTo>
                  <a:pt x="505" y="469"/>
                </a:lnTo>
                <a:lnTo>
                  <a:pt x="505" y="460"/>
                </a:lnTo>
                <a:lnTo>
                  <a:pt x="496" y="451"/>
                </a:lnTo>
                <a:lnTo>
                  <a:pt x="496" y="442"/>
                </a:lnTo>
                <a:lnTo>
                  <a:pt x="487" y="451"/>
                </a:lnTo>
                <a:lnTo>
                  <a:pt x="479" y="398"/>
                </a:lnTo>
                <a:lnTo>
                  <a:pt x="505" y="398"/>
                </a:lnTo>
                <a:lnTo>
                  <a:pt x="505" y="389"/>
                </a:lnTo>
                <a:lnTo>
                  <a:pt x="479" y="336"/>
                </a:lnTo>
                <a:lnTo>
                  <a:pt x="487" y="309"/>
                </a:lnTo>
                <a:lnTo>
                  <a:pt x="487" y="301"/>
                </a:lnTo>
                <a:lnTo>
                  <a:pt x="479" y="301"/>
                </a:lnTo>
                <a:lnTo>
                  <a:pt x="452" y="318"/>
                </a:lnTo>
                <a:lnTo>
                  <a:pt x="434" y="309"/>
                </a:lnTo>
                <a:lnTo>
                  <a:pt x="443" y="301"/>
                </a:lnTo>
                <a:lnTo>
                  <a:pt x="399" y="230"/>
                </a:lnTo>
                <a:lnTo>
                  <a:pt x="425" y="221"/>
                </a:lnTo>
                <a:lnTo>
                  <a:pt x="434" y="221"/>
                </a:lnTo>
                <a:lnTo>
                  <a:pt x="452" y="221"/>
                </a:lnTo>
                <a:lnTo>
                  <a:pt x="425" y="203"/>
                </a:lnTo>
                <a:lnTo>
                  <a:pt x="434" y="194"/>
                </a:lnTo>
                <a:lnTo>
                  <a:pt x="399" y="159"/>
                </a:lnTo>
                <a:lnTo>
                  <a:pt x="408" y="124"/>
                </a:lnTo>
                <a:lnTo>
                  <a:pt x="399" y="124"/>
                </a:lnTo>
                <a:lnTo>
                  <a:pt x="390" y="115"/>
                </a:lnTo>
                <a:lnTo>
                  <a:pt x="381" y="115"/>
                </a:lnTo>
                <a:lnTo>
                  <a:pt x="372" y="106"/>
                </a:lnTo>
                <a:lnTo>
                  <a:pt x="363" y="106"/>
                </a:lnTo>
                <a:lnTo>
                  <a:pt x="354" y="106"/>
                </a:lnTo>
                <a:lnTo>
                  <a:pt x="363" y="53"/>
                </a:lnTo>
                <a:lnTo>
                  <a:pt x="346" y="53"/>
                </a:lnTo>
                <a:lnTo>
                  <a:pt x="319" y="9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15" name="Freeform 749"/>
          <p:cNvSpPr>
            <a:spLocks/>
          </p:cNvSpPr>
          <p:nvPr/>
        </p:nvSpPr>
        <p:spPr bwMode="auto">
          <a:xfrm>
            <a:off x="3815834" y="3884385"/>
            <a:ext cx="468293" cy="402530"/>
          </a:xfrm>
          <a:custGeom>
            <a:avLst/>
            <a:gdLst>
              <a:gd name="T0" fmla="*/ 89 w 257"/>
              <a:gd name="T1" fmla="*/ 62 h 284"/>
              <a:gd name="T2" fmla="*/ 89 w 257"/>
              <a:gd name="T3" fmla="*/ 54 h 284"/>
              <a:gd name="T4" fmla="*/ 71 w 257"/>
              <a:gd name="T5" fmla="*/ 45 h 284"/>
              <a:gd name="T6" fmla="*/ 54 w 257"/>
              <a:gd name="T7" fmla="*/ 36 h 284"/>
              <a:gd name="T8" fmla="*/ 54 w 257"/>
              <a:gd name="T9" fmla="*/ 54 h 284"/>
              <a:gd name="T10" fmla="*/ 45 w 257"/>
              <a:gd name="T11" fmla="*/ 62 h 284"/>
              <a:gd name="T12" fmla="*/ 27 w 257"/>
              <a:gd name="T13" fmla="*/ 45 h 284"/>
              <a:gd name="T14" fmla="*/ 36 w 257"/>
              <a:gd name="T15" fmla="*/ 80 h 284"/>
              <a:gd name="T16" fmla="*/ 0 w 257"/>
              <a:gd name="T17" fmla="*/ 124 h 284"/>
              <a:gd name="T18" fmla="*/ 27 w 257"/>
              <a:gd name="T19" fmla="*/ 133 h 284"/>
              <a:gd name="T20" fmla="*/ 27 w 257"/>
              <a:gd name="T21" fmla="*/ 151 h 284"/>
              <a:gd name="T22" fmla="*/ 45 w 257"/>
              <a:gd name="T23" fmla="*/ 177 h 284"/>
              <a:gd name="T24" fmla="*/ 18 w 257"/>
              <a:gd name="T25" fmla="*/ 204 h 284"/>
              <a:gd name="T26" fmla="*/ 0 w 257"/>
              <a:gd name="T27" fmla="*/ 222 h 284"/>
              <a:gd name="T28" fmla="*/ 54 w 257"/>
              <a:gd name="T29" fmla="*/ 284 h 284"/>
              <a:gd name="T30" fmla="*/ 89 w 257"/>
              <a:gd name="T31" fmla="*/ 275 h 284"/>
              <a:gd name="T32" fmla="*/ 98 w 257"/>
              <a:gd name="T33" fmla="*/ 257 h 284"/>
              <a:gd name="T34" fmla="*/ 107 w 257"/>
              <a:gd name="T35" fmla="*/ 257 h 284"/>
              <a:gd name="T36" fmla="*/ 151 w 257"/>
              <a:gd name="T37" fmla="*/ 248 h 284"/>
              <a:gd name="T38" fmla="*/ 160 w 257"/>
              <a:gd name="T39" fmla="*/ 160 h 284"/>
              <a:gd name="T40" fmla="*/ 186 w 257"/>
              <a:gd name="T41" fmla="*/ 115 h 284"/>
              <a:gd name="T42" fmla="*/ 204 w 257"/>
              <a:gd name="T43" fmla="*/ 89 h 284"/>
              <a:gd name="T44" fmla="*/ 222 w 257"/>
              <a:gd name="T45" fmla="*/ 80 h 284"/>
              <a:gd name="T46" fmla="*/ 222 w 257"/>
              <a:gd name="T47" fmla="*/ 80 h 284"/>
              <a:gd name="T48" fmla="*/ 248 w 257"/>
              <a:gd name="T49" fmla="*/ 36 h 284"/>
              <a:gd name="T50" fmla="*/ 248 w 257"/>
              <a:gd name="T51" fmla="*/ 27 h 284"/>
              <a:gd name="T52" fmla="*/ 257 w 257"/>
              <a:gd name="T53" fmla="*/ 9 h 284"/>
              <a:gd name="T54" fmla="*/ 231 w 257"/>
              <a:gd name="T55" fmla="*/ 18 h 284"/>
              <a:gd name="T56" fmla="*/ 195 w 257"/>
              <a:gd name="T57" fmla="*/ 27 h 284"/>
              <a:gd name="T58" fmla="*/ 160 w 257"/>
              <a:gd name="T59" fmla="*/ 18 h 284"/>
              <a:gd name="T60" fmla="*/ 160 w 257"/>
              <a:gd name="T61" fmla="*/ 36 h 284"/>
              <a:gd name="T62" fmla="*/ 151 w 257"/>
              <a:gd name="T63" fmla="*/ 54 h 284"/>
              <a:gd name="T64" fmla="*/ 151 w 257"/>
              <a:gd name="T65" fmla="*/ 71 h 284"/>
              <a:gd name="T66" fmla="*/ 116 w 257"/>
              <a:gd name="T67" fmla="*/ 80 h 284"/>
              <a:gd name="T68" fmla="*/ 89 w 257"/>
              <a:gd name="T69" fmla="*/ 80 h 28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57"/>
              <a:gd name="T106" fmla="*/ 0 h 284"/>
              <a:gd name="T107" fmla="*/ 257 w 257"/>
              <a:gd name="T108" fmla="*/ 284 h 28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57" h="284">
                <a:moveTo>
                  <a:pt x="98" y="62"/>
                </a:moveTo>
                <a:lnTo>
                  <a:pt x="89" y="62"/>
                </a:lnTo>
                <a:lnTo>
                  <a:pt x="89" y="54"/>
                </a:lnTo>
                <a:lnTo>
                  <a:pt x="80" y="54"/>
                </a:lnTo>
                <a:lnTo>
                  <a:pt x="71" y="45"/>
                </a:lnTo>
                <a:lnTo>
                  <a:pt x="54" y="27"/>
                </a:lnTo>
                <a:lnTo>
                  <a:pt x="54" y="36"/>
                </a:lnTo>
                <a:lnTo>
                  <a:pt x="54" y="45"/>
                </a:lnTo>
                <a:lnTo>
                  <a:pt x="54" y="54"/>
                </a:lnTo>
                <a:lnTo>
                  <a:pt x="54" y="62"/>
                </a:lnTo>
                <a:lnTo>
                  <a:pt x="45" y="62"/>
                </a:lnTo>
                <a:lnTo>
                  <a:pt x="27" y="45"/>
                </a:lnTo>
                <a:lnTo>
                  <a:pt x="18" y="62"/>
                </a:lnTo>
                <a:lnTo>
                  <a:pt x="36" y="80"/>
                </a:lnTo>
                <a:lnTo>
                  <a:pt x="0" y="89"/>
                </a:lnTo>
                <a:lnTo>
                  <a:pt x="0" y="124"/>
                </a:lnTo>
                <a:lnTo>
                  <a:pt x="18" y="124"/>
                </a:lnTo>
                <a:lnTo>
                  <a:pt x="27" y="133"/>
                </a:lnTo>
                <a:lnTo>
                  <a:pt x="27" y="142"/>
                </a:lnTo>
                <a:lnTo>
                  <a:pt x="27" y="151"/>
                </a:lnTo>
                <a:lnTo>
                  <a:pt x="36" y="169"/>
                </a:lnTo>
                <a:lnTo>
                  <a:pt x="45" y="177"/>
                </a:lnTo>
                <a:lnTo>
                  <a:pt x="45" y="186"/>
                </a:lnTo>
                <a:lnTo>
                  <a:pt x="18" y="204"/>
                </a:lnTo>
                <a:lnTo>
                  <a:pt x="27" y="222"/>
                </a:lnTo>
                <a:lnTo>
                  <a:pt x="0" y="222"/>
                </a:lnTo>
                <a:lnTo>
                  <a:pt x="18" y="257"/>
                </a:lnTo>
                <a:lnTo>
                  <a:pt x="54" y="284"/>
                </a:lnTo>
                <a:lnTo>
                  <a:pt x="80" y="284"/>
                </a:lnTo>
                <a:lnTo>
                  <a:pt x="89" y="275"/>
                </a:lnTo>
                <a:lnTo>
                  <a:pt x="89" y="266"/>
                </a:lnTo>
                <a:lnTo>
                  <a:pt x="98" y="257"/>
                </a:lnTo>
                <a:lnTo>
                  <a:pt x="107" y="257"/>
                </a:lnTo>
                <a:lnTo>
                  <a:pt x="116" y="266"/>
                </a:lnTo>
                <a:lnTo>
                  <a:pt x="151" y="248"/>
                </a:lnTo>
                <a:lnTo>
                  <a:pt x="142" y="169"/>
                </a:lnTo>
                <a:lnTo>
                  <a:pt x="160" y="160"/>
                </a:lnTo>
                <a:lnTo>
                  <a:pt x="169" y="115"/>
                </a:lnTo>
                <a:lnTo>
                  <a:pt x="186" y="115"/>
                </a:lnTo>
                <a:lnTo>
                  <a:pt x="195" y="124"/>
                </a:lnTo>
                <a:lnTo>
                  <a:pt x="204" y="89"/>
                </a:lnTo>
                <a:lnTo>
                  <a:pt x="213" y="89"/>
                </a:lnTo>
                <a:lnTo>
                  <a:pt x="222" y="80"/>
                </a:lnTo>
                <a:lnTo>
                  <a:pt x="248" y="36"/>
                </a:lnTo>
                <a:lnTo>
                  <a:pt x="248" y="27"/>
                </a:lnTo>
                <a:lnTo>
                  <a:pt x="257" y="27"/>
                </a:lnTo>
                <a:lnTo>
                  <a:pt x="257" y="9"/>
                </a:lnTo>
                <a:lnTo>
                  <a:pt x="248" y="0"/>
                </a:lnTo>
                <a:lnTo>
                  <a:pt x="231" y="18"/>
                </a:lnTo>
                <a:lnTo>
                  <a:pt x="222" y="9"/>
                </a:lnTo>
                <a:lnTo>
                  <a:pt x="195" y="27"/>
                </a:lnTo>
                <a:lnTo>
                  <a:pt x="169" y="9"/>
                </a:lnTo>
                <a:lnTo>
                  <a:pt x="160" y="18"/>
                </a:lnTo>
                <a:lnTo>
                  <a:pt x="160" y="27"/>
                </a:lnTo>
                <a:lnTo>
                  <a:pt x="160" y="36"/>
                </a:lnTo>
                <a:lnTo>
                  <a:pt x="151" y="45"/>
                </a:lnTo>
                <a:lnTo>
                  <a:pt x="151" y="54"/>
                </a:lnTo>
                <a:lnTo>
                  <a:pt x="151" y="62"/>
                </a:lnTo>
                <a:lnTo>
                  <a:pt x="151" y="71"/>
                </a:lnTo>
                <a:lnTo>
                  <a:pt x="142" y="80"/>
                </a:lnTo>
                <a:lnTo>
                  <a:pt x="116" y="80"/>
                </a:lnTo>
                <a:lnTo>
                  <a:pt x="107" y="80"/>
                </a:lnTo>
                <a:lnTo>
                  <a:pt x="89" y="80"/>
                </a:lnTo>
                <a:lnTo>
                  <a:pt x="98" y="62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16" name="Freeform 750"/>
          <p:cNvSpPr>
            <a:spLocks/>
          </p:cNvSpPr>
          <p:nvPr/>
        </p:nvSpPr>
        <p:spPr bwMode="auto">
          <a:xfrm>
            <a:off x="4623045" y="4286915"/>
            <a:ext cx="388118" cy="287723"/>
          </a:xfrm>
          <a:custGeom>
            <a:avLst/>
            <a:gdLst>
              <a:gd name="T0" fmla="*/ 160 w 213"/>
              <a:gd name="T1" fmla="*/ 97 h 203"/>
              <a:gd name="T2" fmla="*/ 151 w 213"/>
              <a:gd name="T3" fmla="*/ 79 h 203"/>
              <a:gd name="T4" fmla="*/ 142 w 213"/>
              <a:gd name="T5" fmla="*/ 70 h 203"/>
              <a:gd name="T6" fmla="*/ 133 w 213"/>
              <a:gd name="T7" fmla="*/ 70 h 203"/>
              <a:gd name="T8" fmla="*/ 124 w 213"/>
              <a:gd name="T9" fmla="*/ 70 h 203"/>
              <a:gd name="T10" fmla="*/ 116 w 213"/>
              <a:gd name="T11" fmla="*/ 61 h 203"/>
              <a:gd name="T12" fmla="*/ 98 w 213"/>
              <a:gd name="T13" fmla="*/ 53 h 203"/>
              <a:gd name="T14" fmla="*/ 89 w 213"/>
              <a:gd name="T15" fmla="*/ 53 h 203"/>
              <a:gd name="T16" fmla="*/ 62 w 213"/>
              <a:gd name="T17" fmla="*/ 53 h 203"/>
              <a:gd name="T18" fmla="*/ 71 w 213"/>
              <a:gd name="T19" fmla="*/ 0 h 203"/>
              <a:gd name="T20" fmla="*/ 71 w 213"/>
              <a:gd name="T21" fmla="*/ 0 h 203"/>
              <a:gd name="T22" fmla="*/ 45 w 213"/>
              <a:gd name="T23" fmla="*/ 8 h 203"/>
              <a:gd name="T24" fmla="*/ 36 w 213"/>
              <a:gd name="T25" fmla="*/ 17 h 203"/>
              <a:gd name="T26" fmla="*/ 27 w 213"/>
              <a:gd name="T27" fmla="*/ 44 h 203"/>
              <a:gd name="T28" fmla="*/ 0 w 213"/>
              <a:gd name="T29" fmla="*/ 53 h 203"/>
              <a:gd name="T30" fmla="*/ 9 w 213"/>
              <a:gd name="T31" fmla="*/ 61 h 203"/>
              <a:gd name="T32" fmla="*/ 0 w 213"/>
              <a:gd name="T33" fmla="*/ 79 h 203"/>
              <a:gd name="T34" fmla="*/ 9 w 213"/>
              <a:gd name="T35" fmla="*/ 106 h 203"/>
              <a:gd name="T36" fmla="*/ 27 w 213"/>
              <a:gd name="T37" fmla="*/ 141 h 203"/>
              <a:gd name="T38" fmla="*/ 18 w 213"/>
              <a:gd name="T39" fmla="*/ 150 h 203"/>
              <a:gd name="T40" fmla="*/ 0 w 213"/>
              <a:gd name="T41" fmla="*/ 159 h 203"/>
              <a:gd name="T42" fmla="*/ 9 w 213"/>
              <a:gd name="T43" fmla="*/ 185 h 203"/>
              <a:gd name="T44" fmla="*/ 18 w 213"/>
              <a:gd name="T45" fmla="*/ 203 h 203"/>
              <a:gd name="T46" fmla="*/ 62 w 213"/>
              <a:gd name="T47" fmla="*/ 185 h 203"/>
              <a:gd name="T48" fmla="*/ 80 w 213"/>
              <a:gd name="T49" fmla="*/ 203 h 203"/>
              <a:gd name="T50" fmla="*/ 80 w 213"/>
              <a:gd name="T51" fmla="*/ 203 h 203"/>
              <a:gd name="T52" fmla="*/ 80 w 213"/>
              <a:gd name="T53" fmla="*/ 203 h 203"/>
              <a:gd name="T54" fmla="*/ 98 w 213"/>
              <a:gd name="T55" fmla="*/ 194 h 203"/>
              <a:gd name="T56" fmla="*/ 107 w 213"/>
              <a:gd name="T57" fmla="*/ 194 h 203"/>
              <a:gd name="T58" fmla="*/ 107 w 213"/>
              <a:gd name="T59" fmla="*/ 150 h 203"/>
              <a:gd name="T60" fmla="*/ 124 w 213"/>
              <a:gd name="T61" fmla="*/ 176 h 203"/>
              <a:gd name="T62" fmla="*/ 124 w 213"/>
              <a:gd name="T63" fmla="*/ 176 h 203"/>
              <a:gd name="T64" fmla="*/ 124 w 213"/>
              <a:gd name="T65" fmla="*/ 176 h 203"/>
              <a:gd name="T66" fmla="*/ 133 w 213"/>
              <a:gd name="T67" fmla="*/ 168 h 203"/>
              <a:gd name="T68" fmla="*/ 133 w 213"/>
              <a:gd name="T69" fmla="*/ 176 h 203"/>
              <a:gd name="T70" fmla="*/ 151 w 213"/>
              <a:gd name="T71" fmla="*/ 168 h 203"/>
              <a:gd name="T72" fmla="*/ 160 w 213"/>
              <a:gd name="T73" fmla="*/ 159 h 203"/>
              <a:gd name="T74" fmla="*/ 169 w 213"/>
              <a:gd name="T75" fmla="*/ 159 h 203"/>
              <a:gd name="T76" fmla="*/ 186 w 213"/>
              <a:gd name="T77" fmla="*/ 150 h 203"/>
              <a:gd name="T78" fmla="*/ 186 w 213"/>
              <a:gd name="T79" fmla="*/ 150 h 203"/>
              <a:gd name="T80" fmla="*/ 186 w 213"/>
              <a:gd name="T81" fmla="*/ 150 h 203"/>
              <a:gd name="T82" fmla="*/ 213 w 213"/>
              <a:gd name="T83" fmla="*/ 150 h 203"/>
              <a:gd name="T84" fmla="*/ 204 w 213"/>
              <a:gd name="T85" fmla="*/ 150 h 203"/>
              <a:gd name="T86" fmla="*/ 204 w 213"/>
              <a:gd name="T87" fmla="*/ 141 h 203"/>
              <a:gd name="T88" fmla="*/ 195 w 213"/>
              <a:gd name="T89" fmla="*/ 123 h 203"/>
              <a:gd name="T90" fmla="*/ 195 w 213"/>
              <a:gd name="T91" fmla="*/ 106 h 203"/>
              <a:gd name="T92" fmla="*/ 186 w 213"/>
              <a:gd name="T93" fmla="*/ 97 h 203"/>
              <a:gd name="T94" fmla="*/ 186 w 213"/>
              <a:gd name="T95" fmla="*/ 106 h 20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13"/>
              <a:gd name="T145" fmla="*/ 0 h 203"/>
              <a:gd name="T146" fmla="*/ 213 w 213"/>
              <a:gd name="T147" fmla="*/ 203 h 203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13" h="203">
                <a:moveTo>
                  <a:pt x="186" y="106"/>
                </a:moveTo>
                <a:lnTo>
                  <a:pt x="160" y="97"/>
                </a:lnTo>
                <a:lnTo>
                  <a:pt x="160" y="88"/>
                </a:lnTo>
                <a:lnTo>
                  <a:pt x="151" y="79"/>
                </a:lnTo>
                <a:lnTo>
                  <a:pt x="142" y="79"/>
                </a:lnTo>
                <a:lnTo>
                  <a:pt x="142" y="70"/>
                </a:lnTo>
                <a:lnTo>
                  <a:pt x="133" y="70"/>
                </a:lnTo>
                <a:lnTo>
                  <a:pt x="124" y="70"/>
                </a:lnTo>
                <a:lnTo>
                  <a:pt x="116" y="70"/>
                </a:lnTo>
                <a:lnTo>
                  <a:pt x="116" y="61"/>
                </a:lnTo>
                <a:lnTo>
                  <a:pt x="107" y="61"/>
                </a:lnTo>
                <a:lnTo>
                  <a:pt x="98" y="53"/>
                </a:lnTo>
                <a:lnTo>
                  <a:pt x="98" y="61"/>
                </a:lnTo>
                <a:lnTo>
                  <a:pt x="89" y="53"/>
                </a:lnTo>
                <a:lnTo>
                  <a:pt x="62" y="53"/>
                </a:lnTo>
                <a:lnTo>
                  <a:pt x="45" y="8"/>
                </a:lnTo>
                <a:lnTo>
                  <a:pt x="71" y="0"/>
                </a:lnTo>
                <a:lnTo>
                  <a:pt x="54" y="8"/>
                </a:lnTo>
                <a:lnTo>
                  <a:pt x="45" y="8"/>
                </a:lnTo>
                <a:lnTo>
                  <a:pt x="36" y="17"/>
                </a:lnTo>
                <a:lnTo>
                  <a:pt x="36" y="35"/>
                </a:lnTo>
                <a:lnTo>
                  <a:pt x="27" y="44"/>
                </a:lnTo>
                <a:lnTo>
                  <a:pt x="9" y="44"/>
                </a:lnTo>
                <a:lnTo>
                  <a:pt x="0" y="53"/>
                </a:lnTo>
                <a:lnTo>
                  <a:pt x="9" y="61"/>
                </a:lnTo>
                <a:lnTo>
                  <a:pt x="9" y="70"/>
                </a:lnTo>
                <a:lnTo>
                  <a:pt x="0" y="79"/>
                </a:lnTo>
                <a:lnTo>
                  <a:pt x="0" y="88"/>
                </a:lnTo>
                <a:lnTo>
                  <a:pt x="9" y="106"/>
                </a:lnTo>
                <a:lnTo>
                  <a:pt x="18" y="123"/>
                </a:lnTo>
                <a:lnTo>
                  <a:pt x="27" y="141"/>
                </a:lnTo>
                <a:lnTo>
                  <a:pt x="36" y="150"/>
                </a:lnTo>
                <a:lnTo>
                  <a:pt x="18" y="150"/>
                </a:lnTo>
                <a:lnTo>
                  <a:pt x="18" y="159"/>
                </a:lnTo>
                <a:lnTo>
                  <a:pt x="0" y="159"/>
                </a:lnTo>
                <a:lnTo>
                  <a:pt x="9" y="185"/>
                </a:lnTo>
                <a:lnTo>
                  <a:pt x="18" y="203"/>
                </a:lnTo>
                <a:lnTo>
                  <a:pt x="62" y="185"/>
                </a:lnTo>
                <a:lnTo>
                  <a:pt x="71" y="203"/>
                </a:lnTo>
                <a:lnTo>
                  <a:pt x="80" y="203"/>
                </a:lnTo>
                <a:lnTo>
                  <a:pt x="89" y="194"/>
                </a:lnTo>
                <a:lnTo>
                  <a:pt x="98" y="194"/>
                </a:lnTo>
                <a:lnTo>
                  <a:pt x="107" y="194"/>
                </a:lnTo>
                <a:lnTo>
                  <a:pt x="89" y="159"/>
                </a:lnTo>
                <a:lnTo>
                  <a:pt x="107" y="150"/>
                </a:lnTo>
                <a:lnTo>
                  <a:pt x="124" y="176"/>
                </a:lnTo>
                <a:lnTo>
                  <a:pt x="133" y="168"/>
                </a:lnTo>
                <a:lnTo>
                  <a:pt x="133" y="176"/>
                </a:lnTo>
                <a:lnTo>
                  <a:pt x="142" y="168"/>
                </a:lnTo>
                <a:lnTo>
                  <a:pt x="151" y="168"/>
                </a:lnTo>
                <a:lnTo>
                  <a:pt x="151" y="159"/>
                </a:lnTo>
                <a:lnTo>
                  <a:pt x="160" y="159"/>
                </a:lnTo>
                <a:lnTo>
                  <a:pt x="169" y="159"/>
                </a:lnTo>
                <a:lnTo>
                  <a:pt x="178" y="150"/>
                </a:lnTo>
                <a:lnTo>
                  <a:pt x="186" y="150"/>
                </a:lnTo>
                <a:lnTo>
                  <a:pt x="186" y="159"/>
                </a:lnTo>
                <a:lnTo>
                  <a:pt x="213" y="150"/>
                </a:lnTo>
                <a:lnTo>
                  <a:pt x="204" y="150"/>
                </a:lnTo>
                <a:lnTo>
                  <a:pt x="204" y="141"/>
                </a:lnTo>
                <a:lnTo>
                  <a:pt x="195" y="123"/>
                </a:lnTo>
                <a:lnTo>
                  <a:pt x="195" y="115"/>
                </a:lnTo>
                <a:lnTo>
                  <a:pt x="195" y="106"/>
                </a:lnTo>
                <a:lnTo>
                  <a:pt x="195" y="97"/>
                </a:lnTo>
                <a:lnTo>
                  <a:pt x="186" y="97"/>
                </a:lnTo>
                <a:lnTo>
                  <a:pt x="186" y="106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17" name="Freeform 751"/>
          <p:cNvSpPr>
            <a:spLocks/>
          </p:cNvSpPr>
          <p:nvPr/>
        </p:nvSpPr>
        <p:spPr bwMode="auto">
          <a:xfrm>
            <a:off x="4608469" y="4512276"/>
            <a:ext cx="564866" cy="375599"/>
          </a:xfrm>
          <a:custGeom>
            <a:avLst/>
            <a:gdLst>
              <a:gd name="T0" fmla="*/ 221 w 310"/>
              <a:gd name="T1" fmla="*/ 0 h 265"/>
              <a:gd name="T2" fmla="*/ 186 w 310"/>
              <a:gd name="T3" fmla="*/ 9 h 265"/>
              <a:gd name="T4" fmla="*/ 177 w 310"/>
              <a:gd name="T5" fmla="*/ 0 h 265"/>
              <a:gd name="T6" fmla="*/ 141 w 310"/>
              <a:gd name="T7" fmla="*/ 26 h 265"/>
              <a:gd name="T8" fmla="*/ 132 w 310"/>
              <a:gd name="T9" fmla="*/ 26 h 265"/>
              <a:gd name="T10" fmla="*/ 115 w 310"/>
              <a:gd name="T11" fmla="*/ 0 h 265"/>
              <a:gd name="T12" fmla="*/ 97 w 310"/>
              <a:gd name="T13" fmla="*/ 44 h 265"/>
              <a:gd name="T14" fmla="*/ 35 w 310"/>
              <a:gd name="T15" fmla="*/ 53 h 265"/>
              <a:gd name="T16" fmla="*/ 26 w 310"/>
              <a:gd name="T17" fmla="*/ 62 h 265"/>
              <a:gd name="T18" fmla="*/ 26 w 310"/>
              <a:gd name="T19" fmla="*/ 62 h 265"/>
              <a:gd name="T20" fmla="*/ 17 w 310"/>
              <a:gd name="T21" fmla="*/ 79 h 265"/>
              <a:gd name="T22" fmla="*/ 17 w 310"/>
              <a:gd name="T23" fmla="*/ 88 h 265"/>
              <a:gd name="T24" fmla="*/ 17 w 310"/>
              <a:gd name="T25" fmla="*/ 88 h 265"/>
              <a:gd name="T26" fmla="*/ 8 w 310"/>
              <a:gd name="T27" fmla="*/ 97 h 265"/>
              <a:gd name="T28" fmla="*/ 8 w 310"/>
              <a:gd name="T29" fmla="*/ 97 h 265"/>
              <a:gd name="T30" fmla="*/ 8 w 310"/>
              <a:gd name="T31" fmla="*/ 106 h 265"/>
              <a:gd name="T32" fmla="*/ 8 w 310"/>
              <a:gd name="T33" fmla="*/ 124 h 265"/>
              <a:gd name="T34" fmla="*/ 0 w 310"/>
              <a:gd name="T35" fmla="*/ 159 h 265"/>
              <a:gd name="T36" fmla="*/ 0 w 310"/>
              <a:gd name="T37" fmla="*/ 168 h 265"/>
              <a:gd name="T38" fmla="*/ 0 w 310"/>
              <a:gd name="T39" fmla="*/ 177 h 265"/>
              <a:gd name="T40" fmla="*/ 0 w 310"/>
              <a:gd name="T41" fmla="*/ 186 h 265"/>
              <a:gd name="T42" fmla="*/ 17 w 310"/>
              <a:gd name="T43" fmla="*/ 212 h 265"/>
              <a:gd name="T44" fmla="*/ 26 w 310"/>
              <a:gd name="T45" fmla="*/ 221 h 265"/>
              <a:gd name="T46" fmla="*/ 44 w 310"/>
              <a:gd name="T47" fmla="*/ 221 h 265"/>
              <a:gd name="T48" fmla="*/ 62 w 310"/>
              <a:gd name="T49" fmla="*/ 230 h 265"/>
              <a:gd name="T50" fmla="*/ 70 w 310"/>
              <a:gd name="T51" fmla="*/ 230 h 265"/>
              <a:gd name="T52" fmla="*/ 88 w 310"/>
              <a:gd name="T53" fmla="*/ 239 h 265"/>
              <a:gd name="T54" fmla="*/ 106 w 310"/>
              <a:gd name="T55" fmla="*/ 256 h 265"/>
              <a:gd name="T56" fmla="*/ 115 w 310"/>
              <a:gd name="T57" fmla="*/ 256 h 265"/>
              <a:gd name="T58" fmla="*/ 124 w 310"/>
              <a:gd name="T59" fmla="*/ 230 h 265"/>
              <a:gd name="T60" fmla="*/ 132 w 310"/>
              <a:gd name="T61" fmla="*/ 221 h 265"/>
              <a:gd name="T62" fmla="*/ 141 w 310"/>
              <a:gd name="T63" fmla="*/ 194 h 265"/>
              <a:gd name="T64" fmla="*/ 150 w 310"/>
              <a:gd name="T65" fmla="*/ 186 h 265"/>
              <a:gd name="T66" fmla="*/ 168 w 310"/>
              <a:gd name="T67" fmla="*/ 177 h 265"/>
              <a:gd name="T68" fmla="*/ 168 w 310"/>
              <a:gd name="T69" fmla="*/ 194 h 265"/>
              <a:gd name="T70" fmla="*/ 221 w 310"/>
              <a:gd name="T71" fmla="*/ 186 h 265"/>
              <a:gd name="T72" fmla="*/ 221 w 310"/>
              <a:gd name="T73" fmla="*/ 124 h 265"/>
              <a:gd name="T74" fmla="*/ 248 w 310"/>
              <a:gd name="T75" fmla="*/ 97 h 265"/>
              <a:gd name="T76" fmla="*/ 256 w 310"/>
              <a:gd name="T77" fmla="*/ 88 h 265"/>
              <a:gd name="T78" fmla="*/ 265 w 310"/>
              <a:gd name="T79" fmla="*/ 97 h 265"/>
              <a:gd name="T80" fmla="*/ 274 w 310"/>
              <a:gd name="T81" fmla="*/ 97 h 265"/>
              <a:gd name="T82" fmla="*/ 292 w 310"/>
              <a:gd name="T83" fmla="*/ 88 h 265"/>
              <a:gd name="T84" fmla="*/ 283 w 310"/>
              <a:gd name="T85" fmla="*/ 62 h 265"/>
              <a:gd name="T86" fmla="*/ 310 w 310"/>
              <a:gd name="T87" fmla="*/ 44 h 265"/>
              <a:gd name="T88" fmla="*/ 230 w 310"/>
              <a:gd name="T89" fmla="*/ 0 h 265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310"/>
              <a:gd name="T136" fmla="*/ 0 h 265"/>
              <a:gd name="T137" fmla="*/ 310 w 310"/>
              <a:gd name="T138" fmla="*/ 265 h 265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310" h="265">
                <a:moveTo>
                  <a:pt x="221" y="0"/>
                </a:moveTo>
                <a:lnTo>
                  <a:pt x="221" y="0"/>
                </a:lnTo>
                <a:lnTo>
                  <a:pt x="186" y="9"/>
                </a:lnTo>
                <a:lnTo>
                  <a:pt x="186" y="0"/>
                </a:lnTo>
                <a:lnTo>
                  <a:pt x="177" y="0"/>
                </a:lnTo>
                <a:lnTo>
                  <a:pt x="168" y="9"/>
                </a:lnTo>
                <a:lnTo>
                  <a:pt x="150" y="9"/>
                </a:lnTo>
                <a:lnTo>
                  <a:pt x="141" y="26"/>
                </a:lnTo>
                <a:lnTo>
                  <a:pt x="141" y="17"/>
                </a:lnTo>
                <a:lnTo>
                  <a:pt x="132" y="26"/>
                </a:lnTo>
                <a:lnTo>
                  <a:pt x="124" y="26"/>
                </a:lnTo>
                <a:lnTo>
                  <a:pt x="115" y="0"/>
                </a:lnTo>
                <a:lnTo>
                  <a:pt x="106" y="0"/>
                </a:lnTo>
                <a:lnTo>
                  <a:pt x="124" y="35"/>
                </a:lnTo>
                <a:lnTo>
                  <a:pt x="97" y="44"/>
                </a:lnTo>
                <a:lnTo>
                  <a:pt x="79" y="53"/>
                </a:lnTo>
                <a:lnTo>
                  <a:pt x="70" y="35"/>
                </a:lnTo>
                <a:lnTo>
                  <a:pt x="35" y="53"/>
                </a:lnTo>
                <a:lnTo>
                  <a:pt x="26" y="53"/>
                </a:lnTo>
                <a:lnTo>
                  <a:pt x="26" y="62"/>
                </a:lnTo>
                <a:lnTo>
                  <a:pt x="26" y="71"/>
                </a:lnTo>
                <a:lnTo>
                  <a:pt x="17" y="79"/>
                </a:lnTo>
                <a:lnTo>
                  <a:pt x="17" y="88"/>
                </a:lnTo>
                <a:lnTo>
                  <a:pt x="17" y="97"/>
                </a:lnTo>
                <a:lnTo>
                  <a:pt x="8" y="97"/>
                </a:lnTo>
                <a:lnTo>
                  <a:pt x="8" y="106"/>
                </a:lnTo>
                <a:lnTo>
                  <a:pt x="0" y="106"/>
                </a:lnTo>
                <a:lnTo>
                  <a:pt x="8" y="124"/>
                </a:lnTo>
                <a:lnTo>
                  <a:pt x="8" y="132"/>
                </a:lnTo>
                <a:lnTo>
                  <a:pt x="0" y="150"/>
                </a:lnTo>
                <a:lnTo>
                  <a:pt x="0" y="159"/>
                </a:lnTo>
                <a:lnTo>
                  <a:pt x="0" y="168"/>
                </a:lnTo>
                <a:lnTo>
                  <a:pt x="0" y="177"/>
                </a:lnTo>
                <a:lnTo>
                  <a:pt x="0" y="186"/>
                </a:lnTo>
                <a:lnTo>
                  <a:pt x="17" y="186"/>
                </a:lnTo>
                <a:lnTo>
                  <a:pt x="17" y="212"/>
                </a:lnTo>
                <a:lnTo>
                  <a:pt x="26" y="212"/>
                </a:lnTo>
                <a:lnTo>
                  <a:pt x="26" y="221"/>
                </a:lnTo>
                <a:lnTo>
                  <a:pt x="35" y="221"/>
                </a:lnTo>
                <a:lnTo>
                  <a:pt x="44" y="221"/>
                </a:lnTo>
                <a:lnTo>
                  <a:pt x="53" y="230"/>
                </a:lnTo>
                <a:lnTo>
                  <a:pt x="62" y="230"/>
                </a:lnTo>
                <a:lnTo>
                  <a:pt x="70" y="230"/>
                </a:lnTo>
                <a:lnTo>
                  <a:pt x="79" y="230"/>
                </a:lnTo>
                <a:lnTo>
                  <a:pt x="79" y="239"/>
                </a:lnTo>
                <a:lnTo>
                  <a:pt x="88" y="239"/>
                </a:lnTo>
                <a:lnTo>
                  <a:pt x="97" y="247"/>
                </a:lnTo>
                <a:lnTo>
                  <a:pt x="106" y="256"/>
                </a:lnTo>
                <a:lnTo>
                  <a:pt x="106" y="265"/>
                </a:lnTo>
                <a:lnTo>
                  <a:pt x="115" y="265"/>
                </a:lnTo>
                <a:lnTo>
                  <a:pt x="115" y="256"/>
                </a:lnTo>
                <a:lnTo>
                  <a:pt x="115" y="247"/>
                </a:lnTo>
                <a:lnTo>
                  <a:pt x="124" y="239"/>
                </a:lnTo>
                <a:lnTo>
                  <a:pt x="124" y="230"/>
                </a:lnTo>
                <a:lnTo>
                  <a:pt x="132" y="221"/>
                </a:lnTo>
                <a:lnTo>
                  <a:pt x="141" y="212"/>
                </a:lnTo>
                <a:lnTo>
                  <a:pt x="141" y="203"/>
                </a:lnTo>
                <a:lnTo>
                  <a:pt x="141" y="194"/>
                </a:lnTo>
                <a:lnTo>
                  <a:pt x="150" y="194"/>
                </a:lnTo>
                <a:lnTo>
                  <a:pt x="150" y="186"/>
                </a:lnTo>
                <a:lnTo>
                  <a:pt x="159" y="177"/>
                </a:lnTo>
                <a:lnTo>
                  <a:pt x="168" y="177"/>
                </a:lnTo>
                <a:lnTo>
                  <a:pt x="168" y="186"/>
                </a:lnTo>
                <a:lnTo>
                  <a:pt x="168" y="194"/>
                </a:lnTo>
                <a:lnTo>
                  <a:pt x="221" y="186"/>
                </a:lnTo>
                <a:lnTo>
                  <a:pt x="212" y="132"/>
                </a:lnTo>
                <a:lnTo>
                  <a:pt x="221" y="124"/>
                </a:lnTo>
                <a:lnTo>
                  <a:pt x="248" y="115"/>
                </a:lnTo>
                <a:lnTo>
                  <a:pt x="248" y="106"/>
                </a:lnTo>
                <a:lnTo>
                  <a:pt x="248" y="97"/>
                </a:lnTo>
                <a:lnTo>
                  <a:pt x="248" y="88"/>
                </a:lnTo>
                <a:lnTo>
                  <a:pt x="256" y="88"/>
                </a:lnTo>
                <a:lnTo>
                  <a:pt x="265" y="88"/>
                </a:lnTo>
                <a:lnTo>
                  <a:pt x="265" y="97"/>
                </a:lnTo>
                <a:lnTo>
                  <a:pt x="274" y="97"/>
                </a:lnTo>
                <a:lnTo>
                  <a:pt x="283" y="106"/>
                </a:lnTo>
                <a:lnTo>
                  <a:pt x="292" y="97"/>
                </a:lnTo>
                <a:lnTo>
                  <a:pt x="292" y="88"/>
                </a:lnTo>
                <a:lnTo>
                  <a:pt x="283" y="79"/>
                </a:lnTo>
                <a:lnTo>
                  <a:pt x="283" y="71"/>
                </a:lnTo>
                <a:lnTo>
                  <a:pt x="283" y="62"/>
                </a:lnTo>
                <a:lnTo>
                  <a:pt x="283" y="53"/>
                </a:lnTo>
                <a:lnTo>
                  <a:pt x="310" y="44"/>
                </a:lnTo>
                <a:lnTo>
                  <a:pt x="265" y="0"/>
                </a:lnTo>
                <a:lnTo>
                  <a:pt x="230" y="0"/>
                </a:lnTo>
                <a:lnTo>
                  <a:pt x="221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18" name="Freeform 752"/>
          <p:cNvSpPr>
            <a:spLocks/>
          </p:cNvSpPr>
          <p:nvPr/>
        </p:nvSpPr>
        <p:spPr bwMode="auto">
          <a:xfrm>
            <a:off x="4961965" y="4775903"/>
            <a:ext cx="437315" cy="401112"/>
          </a:xfrm>
          <a:custGeom>
            <a:avLst/>
            <a:gdLst>
              <a:gd name="T0" fmla="*/ 240 w 240"/>
              <a:gd name="T1" fmla="*/ 97 h 283"/>
              <a:gd name="T2" fmla="*/ 240 w 240"/>
              <a:gd name="T3" fmla="*/ 97 h 283"/>
              <a:gd name="T4" fmla="*/ 222 w 240"/>
              <a:gd name="T5" fmla="*/ 44 h 283"/>
              <a:gd name="T6" fmla="*/ 204 w 240"/>
              <a:gd name="T7" fmla="*/ 35 h 283"/>
              <a:gd name="T8" fmla="*/ 160 w 240"/>
              <a:gd name="T9" fmla="*/ 17 h 283"/>
              <a:gd name="T10" fmla="*/ 125 w 240"/>
              <a:gd name="T11" fmla="*/ 35 h 283"/>
              <a:gd name="T12" fmla="*/ 89 w 240"/>
              <a:gd name="T13" fmla="*/ 44 h 283"/>
              <a:gd name="T14" fmla="*/ 54 w 240"/>
              <a:gd name="T15" fmla="*/ 26 h 283"/>
              <a:gd name="T16" fmla="*/ 36 w 240"/>
              <a:gd name="T17" fmla="*/ 26 h 283"/>
              <a:gd name="T18" fmla="*/ 27 w 240"/>
              <a:gd name="T19" fmla="*/ 17 h 283"/>
              <a:gd name="T20" fmla="*/ 36 w 240"/>
              <a:gd name="T21" fmla="*/ 35 h 283"/>
              <a:gd name="T22" fmla="*/ 45 w 240"/>
              <a:gd name="T23" fmla="*/ 53 h 283"/>
              <a:gd name="T24" fmla="*/ 36 w 240"/>
              <a:gd name="T25" fmla="*/ 79 h 283"/>
              <a:gd name="T26" fmla="*/ 45 w 240"/>
              <a:gd name="T27" fmla="*/ 88 h 283"/>
              <a:gd name="T28" fmla="*/ 54 w 240"/>
              <a:gd name="T29" fmla="*/ 106 h 283"/>
              <a:gd name="T30" fmla="*/ 54 w 240"/>
              <a:gd name="T31" fmla="*/ 123 h 283"/>
              <a:gd name="T32" fmla="*/ 54 w 240"/>
              <a:gd name="T33" fmla="*/ 141 h 283"/>
              <a:gd name="T34" fmla="*/ 36 w 240"/>
              <a:gd name="T35" fmla="*/ 123 h 283"/>
              <a:gd name="T36" fmla="*/ 54 w 240"/>
              <a:gd name="T37" fmla="*/ 176 h 283"/>
              <a:gd name="T38" fmla="*/ 54 w 240"/>
              <a:gd name="T39" fmla="*/ 185 h 283"/>
              <a:gd name="T40" fmla="*/ 45 w 240"/>
              <a:gd name="T41" fmla="*/ 203 h 283"/>
              <a:gd name="T42" fmla="*/ 36 w 240"/>
              <a:gd name="T43" fmla="*/ 203 h 283"/>
              <a:gd name="T44" fmla="*/ 36 w 240"/>
              <a:gd name="T45" fmla="*/ 203 h 283"/>
              <a:gd name="T46" fmla="*/ 27 w 240"/>
              <a:gd name="T47" fmla="*/ 203 h 283"/>
              <a:gd name="T48" fmla="*/ 9 w 240"/>
              <a:gd name="T49" fmla="*/ 194 h 283"/>
              <a:gd name="T50" fmla="*/ 18 w 240"/>
              <a:gd name="T51" fmla="*/ 230 h 283"/>
              <a:gd name="T52" fmla="*/ 18 w 240"/>
              <a:gd name="T53" fmla="*/ 238 h 283"/>
              <a:gd name="T54" fmla="*/ 9 w 240"/>
              <a:gd name="T55" fmla="*/ 256 h 283"/>
              <a:gd name="T56" fmla="*/ 0 w 240"/>
              <a:gd name="T57" fmla="*/ 274 h 283"/>
              <a:gd name="T58" fmla="*/ 18 w 240"/>
              <a:gd name="T59" fmla="*/ 283 h 283"/>
              <a:gd name="T60" fmla="*/ 45 w 240"/>
              <a:gd name="T61" fmla="*/ 283 h 283"/>
              <a:gd name="T62" fmla="*/ 54 w 240"/>
              <a:gd name="T63" fmla="*/ 283 h 283"/>
              <a:gd name="T64" fmla="*/ 62 w 240"/>
              <a:gd name="T65" fmla="*/ 265 h 283"/>
              <a:gd name="T66" fmla="*/ 62 w 240"/>
              <a:gd name="T67" fmla="*/ 265 h 283"/>
              <a:gd name="T68" fmla="*/ 125 w 240"/>
              <a:gd name="T69" fmla="*/ 247 h 283"/>
              <a:gd name="T70" fmla="*/ 133 w 240"/>
              <a:gd name="T71" fmla="*/ 203 h 283"/>
              <a:gd name="T72" fmla="*/ 160 w 240"/>
              <a:gd name="T73" fmla="*/ 168 h 283"/>
              <a:gd name="T74" fmla="*/ 178 w 240"/>
              <a:gd name="T75" fmla="*/ 176 h 283"/>
              <a:gd name="T76" fmla="*/ 187 w 240"/>
              <a:gd name="T77" fmla="*/ 176 h 283"/>
              <a:gd name="T78" fmla="*/ 195 w 240"/>
              <a:gd name="T79" fmla="*/ 176 h 283"/>
              <a:gd name="T80" fmla="*/ 204 w 240"/>
              <a:gd name="T81" fmla="*/ 150 h 283"/>
              <a:gd name="T82" fmla="*/ 204 w 240"/>
              <a:gd name="T83" fmla="*/ 141 h 283"/>
              <a:gd name="T84" fmla="*/ 213 w 240"/>
              <a:gd name="T85" fmla="*/ 123 h 283"/>
              <a:gd name="T86" fmla="*/ 213 w 240"/>
              <a:gd name="T87" fmla="*/ 123 h 283"/>
              <a:gd name="T88" fmla="*/ 231 w 240"/>
              <a:gd name="T89" fmla="*/ 106 h 283"/>
              <a:gd name="T90" fmla="*/ 240 w 240"/>
              <a:gd name="T91" fmla="*/ 97 h 28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0"/>
              <a:gd name="T139" fmla="*/ 0 h 283"/>
              <a:gd name="T140" fmla="*/ 240 w 240"/>
              <a:gd name="T141" fmla="*/ 283 h 283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0" h="283">
                <a:moveTo>
                  <a:pt x="240" y="97"/>
                </a:moveTo>
                <a:lnTo>
                  <a:pt x="240" y="97"/>
                </a:lnTo>
                <a:lnTo>
                  <a:pt x="231" y="79"/>
                </a:lnTo>
                <a:lnTo>
                  <a:pt x="231" y="61"/>
                </a:lnTo>
                <a:lnTo>
                  <a:pt x="222" y="44"/>
                </a:lnTo>
                <a:lnTo>
                  <a:pt x="222" y="35"/>
                </a:lnTo>
                <a:lnTo>
                  <a:pt x="204" y="35"/>
                </a:lnTo>
                <a:lnTo>
                  <a:pt x="187" y="26"/>
                </a:lnTo>
                <a:lnTo>
                  <a:pt x="169" y="26"/>
                </a:lnTo>
                <a:lnTo>
                  <a:pt x="160" y="17"/>
                </a:lnTo>
                <a:lnTo>
                  <a:pt x="160" y="8"/>
                </a:lnTo>
                <a:lnTo>
                  <a:pt x="151" y="8"/>
                </a:lnTo>
                <a:lnTo>
                  <a:pt x="125" y="35"/>
                </a:lnTo>
                <a:lnTo>
                  <a:pt x="125" y="44"/>
                </a:lnTo>
                <a:lnTo>
                  <a:pt x="98" y="44"/>
                </a:lnTo>
                <a:lnTo>
                  <a:pt x="89" y="44"/>
                </a:lnTo>
                <a:lnTo>
                  <a:pt x="80" y="35"/>
                </a:lnTo>
                <a:lnTo>
                  <a:pt x="54" y="26"/>
                </a:lnTo>
                <a:lnTo>
                  <a:pt x="45" y="26"/>
                </a:lnTo>
                <a:lnTo>
                  <a:pt x="36" y="26"/>
                </a:lnTo>
                <a:lnTo>
                  <a:pt x="36" y="8"/>
                </a:lnTo>
                <a:lnTo>
                  <a:pt x="27" y="0"/>
                </a:lnTo>
                <a:lnTo>
                  <a:pt x="27" y="17"/>
                </a:lnTo>
                <a:lnTo>
                  <a:pt x="27" y="26"/>
                </a:lnTo>
                <a:lnTo>
                  <a:pt x="36" y="26"/>
                </a:lnTo>
                <a:lnTo>
                  <a:pt x="36" y="35"/>
                </a:lnTo>
                <a:lnTo>
                  <a:pt x="36" y="44"/>
                </a:lnTo>
                <a:lnTo>
                  <a:pt x="45" y="53"/>
                </a:lnTo>
                <a:lnTo>
                  <a:pt x="36" y="70"/>
                </a:lnTo>
                <a:lnTo>
                  <a:pt x="36" y="79"/>
                </a:lnTo>
                <a:lnTo>
                  <a:pt x="45" y="79"/>
                </a:lnTo>
                <a:lnTo>
                  <a:pt x="45" y="88"/>
                </a:lnTo>
                <a:lnTo>
                  <a:pt x="54" y="88"/>
                </a:lnTo>
                <a:lnTo>
                  <a:pt x="45" y="106"/>
                </a:lnTo>
                <a:lnTo>
                  <a:pt x="54" y="106"/>
                </a:lnTo>
                <a:lnTo>
                  <a:pt x="54" y="115"/>
                </a:lnTo>
                <a:lnTo>
                  <a:pt x="54" y="123"/>
                </a:lnTo>
                <a:lnTo>
                  <a:pt x="54" y="132"/>
                </a:lnTo>
                <a:lnTo>
                  <a:pt x="54" y="141"/>
                </a:lnTo>
                <a:lnTo>
                  <a:pt x="36" y="115"/>
                </a:lnTo>
                <a:lnTo>
                  <a:pt x="36" y="123"/>
                </a:lnTo>
                <a:lnTo>
                  <a:pt x="45" y="150"/>
                </a:lnTo>
                <a:lnTo>
                  <a:pt x="45" y="159"/>
                </a:lnTo>
                <a:lnTo>
                  <a:pt x="54" y="176"/>
                </a:lnTo>
                <a:lnTo>
                  <a:pt x="54" y="185"/>
                </a:lnTo>
                <a:lnTo>
                  <a:pt x="45" y="185"/>
                </a:lnTo>
                <a:lnTo>
                  <a:pt x="45" y="194"/>
                </a:lnTo>
                <a:lnTo>
                  <a:pt x="45" y="203"/>
                </a:lnTo>
                <a:lnTo>
                  <a:pt x="36" y="203"/>
                </a:lnTo>
                <a:lnTo>
                  <a:pt x="36" y="212"/>
                </a:lnTo>
                <a:lnTo>
                  <a:pt x="27" y="203"/>
                </a:lnTo>
                <a:lnTo>
                  <a:pt x="9" y="194"/>
                </a:lnTo>
                <a:lnTo>
                  <a:pt x="27" y="212"/>
                </a:lnTo>
                <a:lnTo>
                  <a:pt x="18" y="221"/>
                </a:lnTo>
                <a:lnTo>
                  <a:pt x="18" y="230"/>
                </a:lnTo>
                <a:lnTo>
                  <a:pt x="18" y="238"/>
                </a:lnTo>
                <a:lnTo>
                  <a:pt x="9" y="247"/>
                </a:lnTo>
                <a:lnTo>
                  <a:pt x="9" y="256"/>
                </a:lnTo>
                <a:lnTo>
                  <a:pt x="9" y="265"/>
                </a:lnTo>
                <a:lnTo>
                  <a:pt x="0" y="265"/>
                </a:lnTo>
                <a:lnTo>
                  <a:pt x="0" y="274"/>
                </a:lnTo>
                <a:lnTo>
                  <a:pt x="18" y="283"/>
                </a:lnTo>
                <a:lnTo>
                  <a:pt x="27" y="283"/>
                </a:lnTo>
                <a:lnTo>
                  <a:pt x="45" y="283"/>
                </a:lnTo>
                <a:lnTo>
                  <a:pt x="54" y="283"/>
                </a:lnTo>
                <a:lnTo>
                  <a:pt x="54" y="274"/>
                </a:lnTo>
                <a:lnTo>
                  <a:pt x="62" y="265"/>
                </a:lnTo>
                <a:lnTo>
                  <a:pt x="89" y="256"/>
                </a:lnTo>
                <a:lnTo>
                  <a:pt x="116" y="274"/>
                </a:lnTo>
                <a:lnTo>
                  <a:pt x="125" y="247"/>
                </a:lnTo>
                <a:lnTo>
                  <a:pt x="133" y="212"/>
                </a:lnTo>
                <a:lnTo>
                  <a:pt x="133" y="203"/>
                </a:lnTo>
                <a:lnTo>
                  <a:pt x="133" y="176"/>
                </a:lnTo>
                <a:lnTo>
                  <a:pt x="142" y="168"/>
                </a:lnTo>
                <a:lnTo>
                  <a:pt x="160" y="168"/>
                </a:lnTo>
                <a:lnTo>
                  <a:pt x="178" y="176"/>
                </a:lnTo>
                <a:lnTo>
                  <a:pt x="187" y="176"/>
                </a:lnTo>
                <a:lnTo>
                  <a:pt x="195" y="176"/>
                </a:lnTo>
                <a:lnTo>
                  <a:pt x="195" y="168"/>
                </a:lnTo>
                <a:lnTo>
                  <a:pt x="204" y="159"/>
                </a:lnTo>
                <a:lnTo>
                  <a:pt x="204" y="150"/>
                </a:lnTo>
                <a:lnTo>
                  <a:pt x="204" y="141"/>
                </a:lnTo>
                <a:lnTo>
                  <a:pt x="213" y="132"/>
                </a:lnTo>
                <a:lnTo>
                  <a:pt x="213" y="123"/>
                </a:lnTo>
                <a:lnTo>
                  <a:pt x="213" y="115"/>
                </a:lnTo>
                <a:lnTo>
                  <a:pt x="222" y="115"/>
                </a:lnTo>
                <a:lnTo>
                  <a:pt x="231" y="106"/>
                </a:lnTo>
                <a:lnTo>
                  <a:pt x="240" y="9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19" name="Freeform 753"/>
          <p:cNvSpPr>
            <a:spLocks/>
          </p:cNvSpPr>
          <p:nvPr/>
        </p:nvSpPr>
        <p:spPr bwMode="auto">
          <a:xfrm>
            <a:off x="4608469" y="4775902"/>
            <a:ext cx="435494" cy="362843"/>
          </a:xfrm>
          <a:custGeom>
            <a:avLst/>
            <a:gdLst>
              <a:gd name="T0" fmla="*/ 150 w 239"/>
              <a:gd name="T1" fmla="*/ 8 h 256"/>
              <a:gd name="T2" fmla="*/ 141 w 239"/>
              <a:gd name="T3" fmla="*/ 26 h 256"/>
              <a:gd name="T4" fmla="*/ 141 w 239"/>
              <a:gd name="T5" fmla="*/ 35 h 256"/>
              <a:gd name="T6" fmla="*/ 124 w 239"/>
              <a:gd name="T7" fmla="*/ 53 h 256"/>
              <a:gd name="T8" fmla="*/ 124 w 239"/>
              <a:gd name="T9" fmla="*/ 70 h 256"/>
              <a:gd name="T10" fmla="*/ 115 w 239"/>
              <a:gd name="T11" fmla="*/ 79 h 256"/>
              <a:gd name="T12" fmla="*/ 106 w 239"/>
              <a:gd name="T13" fmla="*/ 79 h 256"/>
              <a:gd name="T14" fmla="*/ 97 w 239"/>
              <a:gd name="T15" fmla="*/ 70 h 256"/>
              <a:gd name="T16" fmla="*/ 79 w 239"/>
              <a:gd name="T17" fmla="*/ 53 h 256"/>
              <a:gd name="T18" fmla="*/ 70 w 239"/>
              <a:gd name="T19" fmla="*/ 53 h 256"/>
              <a:gd name="T20" fmla="*/ 53 w 239"/>
              <a:gd name="T21" fmla="*/ 53 h 256"/>
              <a:gd name="T22" fmla="*/ 44 w 239"/>
              <a:gd name="T23" fmla="*/ 44 h 256"/>
              <a:gd name="T24" fmla="*/ 26 w 239"/>
              <a:gd name="T25" fmla="*/ 44 h 256"/>
              <a:gd name="T26" fmla="*/ 26 w 239"/>
              <a:gd name="T27" fmla="*/ 35 h 256"/>
              <a:gd name="T28" fmla="*/ 17 w 239"/>
              <a:gd name="T29" fmla="*/ 35 h 256"/>
              <a:gd name="T30" fmla="*/ 0 w 239"/>
              <a:gd name="T31" fmla="*/ 61 h 256"/>
              <a:gd name="T32" fmla="*/ 26 w 239"/>
              <a:gd name="T33" fmla="*/ 97 h 256"/>
              <a:gd name="T34" fmla="*/ 17 w 239"/>
              <a:gd name="T35" fmla="*/ 106 h 256"/>
              <a:gd name="T36" fmla="*/ 35 w 239"/>
              <a:gd name="T37" fmla="*/ 115 h 256"/>
              <a:gd name="T38" fmla="*/ 53 w 239"/>
              <a:gd name="T39" fmla="*/ 132 h 256"/>
              <a:gd name="T40" fmla="*/ 62 w 239"/>
              <a:gd name="T41" fmla="*/ 141 h 256"/>
              <a:gd name="T42" fmla="*/ 62 w 239"/>
              <a:gd name="T43" fmla="*/ 150 h 256"/>
              <a:gd name="T44" fmla="*/ 124 w 239"/>
              <a:gd name="T45" fmla="*/ 185 h 256"/>
              <a:gd name="T46" fmla="*/ 194 w 239"/>
              <a:gd name="T47" fmla="*/ 256 h 256"/>
              <a:gd name="T48" fmla="*/ 203 w 239"/>
              <a:gd name="T49" fmla="*/ 247 h 256"/>
              <a:gd name="T50" fmla="*/ 203 w 239"/>
              <a:gd name="T51" fmla="*/ 230 h 256"/>
              <a:gd name="T52" fmla="*/ 203 w 239"/>
              <a:gd name="T53" fmla="*/ 230 h 256"/>
              <a:gd name="T54" fmla="*/ 212 w 239"/>
              <a:gd name="T55" fmla="*/ 221 h 256"/>
              <a:gd name="T56" fmla="*/ 186 w 239"/>
              <a:gd name="T57" fmla="*/ 185 h 256"/>
              <a:gd name="T58" fmla="*/ 203 w 239"/>
              <a:gd name="T59" fmla="*/ 194 h 256"/>
              <a:gd name="T60" fmla="*/ 221 w 239"/>
              <a:gd name="T61" fmla="*/ 194 h 256"/>
              <a:gd name="T62" fmla="*/ 221 w 239"/>
              <a:gd name="T63" fmla="*/ 203 h 256"/>
              <a:gd name="T64" fmla="*/ 230 w 239"/>
              <a:gd name="T65" fmla="*/ 203 h 256"/>
              <a:gd name="T66" fmla="*/ 230 w 239"/>
              <a:gd name="T67" fmla="*/ 203 h 256"/>
              <a:gd name="T68" fmla="*/ 230 w 239"/>
              <a:gd name="T69" fmla="*/ 194 h 256"/>
              <a:gd name="T70" fmla="*/ 239 w 239"/>
              <a:gd name="T71" fmla="*/ 185 h 256"/>
              <a:gd name="T72" fmla="*/ 239 w 239"/>
              <a:gd name="T73" fmla="*/ 176 h 256"/>
              <a:gd name="T74" fmla="*/ 239 w 239"/>
              <a:gd name="T75" fmla="*/ 150 h 256"/>
              <a:gd name="T76" fmla="*/ 230 w 239"/>
              <a:gd name="T77" fmla="*/ 141 h 256"/>
              <a:gd name="T78" fmla="*/ 221 w 239"/>
              <a:gd name="T79" fmla="*/ 132 h 256"/>
              <a:gd name="T80" fmla="*/ 221 w 239"/>
              <a:gd name="T81" fmla="*/ 115 h 256"/>
              <a:gd name="T82" fmla="*/ 230 w 239"/>
              <a:gd name="T83" fmla="*/ 115 h 256"/>
              <a:gd name="T84" fmla="*/ 239 w 239"/>
              <a:gd name="T85" fmla="*/ 115 h 256"/>
              <a:gd name="T86" fmla="*/ 239 w 239"/>
              <a:gd name="T87" fmla="*/ 115 h 256"/>
              <a:gd name="T88" fmla="*/ 239 w 239"/>
              <a:gd name="T89" fmla="*/ 106 h 256"/>
              <a:gd name="T90" fmla="*/ 230 w 239"/>
              <a:gd name="T91" fmla="*/ 88 h 256"/>
              <a:gd name="T92" fmla="*/ 230 w 239"/>
              <a:gd name="T93" fmla="*/ 79 h 256"/>
              <a:gd name="T94" fmla="*/ 221 w 239"/>
              <a:gd name="T95" fmla="*/ 70 h 256"/>
              <a:gd name="T96" fmla="*/ 230 w 239"/>
              <a:gd name="T97" fmla="*/ 53 h 256"/>
              <a:gd name="T98" fmla="*/ 221 w 239"/>
              <a:gd name="T99" fmla="*/ 35 h 256"/>
              <a:gd name="T100" fmla="*/ 221 w 239"/>
              <a:gd name="T101" fmla="*/ 26 h 256"/>
              <a:gd name="T102" fmla="*/ 212 w 239"/>
              <a:gd name="T103" fmla="*/ 8 h 256"/>
              <a:gd name="T104" fmla="*/ 168 w 239"/>
              <a:gd name="T105" fmla="*/ 8 h 256"/>
              <a:gd name="T106" fmla="*/ 159 w 239"/>
              <a:gd name="T107" fmla="*/ 0 h 256"/>
              <a:gd name="T108" fmla="*/ 159 w 239"/>
              <a:gd name="T109" fmla="*/ 0 h 25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39"/>
              <a:gd name="T166" fmla="*/ 0 h 256"/>
              <a:gd name="T167" fmla="*/ 239 w 239"/>
              <a:gd name="T168" fmla="*/ 256 h 25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39" h="256">
                <a:moveTo>
                  <a:pt x="150" y="0"/>
                </a:moveTo>
                <a:lnTo>
                  <a:pt x="150" y="8"/>
                </a:lnTo>
                <a:lnTo>
                  <a:pt x="150" y="17"/>
                </a:lnTo>
                <a:lnTo>
                  <a:pt x="141" y="26"/>
                </a:lnTo>
                <a:lnTo>
                  <a:pt x="141" y="35"/>
                </a:lnTo>
                <a:lnTo>
                  <a:pt x="132" y="44"/>
                </a:lnTo>
                <a:lnTo>
                  <a:pt x="124" y="53"/>
                </a:lnTo>
                <a:lnTo>
                  <a:pt x="124" y="61"/>
                </a:lnTo>
                <a:lnTo>
                  <a:pt x="124" y="70"/>
                </a:lnTo>
                <a:lnTo>
                  <a:pt x="115" y="79"/>
                </a:lnTo>
                <a:lnTo>
                  <a:pt x="106" y="79"/>
                </a:lnTo>
                <a:lnTo>
                  <a:pt x="97" y="70"/>
                </a:lnTo>
                <a:lnTo>
                  <a:pt x="88" y="70"/>
                </a:lnTo>
                <a:lnTo>
                  <a:pt x="79" y="53"/>
                </a:lnTo>
                <a:lnTo>
                  <a:pt x="70" y="53"/>
                </a:lnTo>
                <a:lnTo>
                  <a:pt x="62" y="53"/>
                </a:lnTo>
                <a:lnTo>
                  <a:pt x="53" y="53"/>
                </a:lnTo>
                <a:lnTo>
                  <a:pt x="44" y="53"/>
                </a:lnTo>
                <a:lnTo>
                  <a:pt x="44" y="44"/>
                </a:lnTo>
                <a:lnTo>
                  <a:pt x="35" y="44"/>
                </a:lnTo>
                <a:lnTo>
                  <a:pt x="26" y="44"/>
                </a:lnTo>
                <a:lnTo>
                  <a:pt x="26" y="35"/>
                </a:lnTo>
                <a:lnTo>
                  <a:pt x="17" y="35"/>
                </a:lnTo>
                <a:lnTo>
                  <a:pt x="17" y="44"/>
                </a:lnTo>
                <a:lnTo>
                  <a:pt x="0" y="61"/>
                </a:lnTo>
                <a:lnTo>
                  <a:pt x="0" y="88"/>
                </a:lnTo>
                <a:lnTo>
                  <a:pt x="26" y="97"/>
                </a:lnTo>
                <a:lnTo>
                  <a:pt x="17" y="97"/>
                </a:lnTo>
                <a:lnTo>
                  <a:pt x="17" y="106"/>
                </a:lnTo>
                <a:lnTo>
                  <a:pt x="26" y="115"/>
                </a:lnTo>
                <a:lnTo>
                  <a:pt x="35" y="115"/>
                </a:lnTo>
                <a:lnTo>
                  <a:pt x="44" y="123"/>
                </a:lnTo>
                <a:lnTo>
                  <a:pt x="53" y="132"/>
                </a:lnTo>
                <a:lnTo>
                  <a:pt x="53" y="141"/>
                </a:lnTo>
                <a:lnTo>
                  <a:pt x="62" y="141"/>
                </a:lnTo>
                <a:lnTo>
                  <a:pt x="62" y="150"/>
                </a:lnTo>
                <a:lnTo>
                  <a:pt x="106" y="159"/>
                </a:lnTo>
                <a:lnTo>
                  <a:pt x="124" y="185"/>
                </a:lnTo>
                <a:lnTo>
                  <a:pt x="177" y="247"/>
                </a:lnTo>
                <a:lnTo>
                  <a:pt x="194" y="256"/>
                </a:lnTo>
                <a:lnTo>
                  <a:pt x="203" y="247"/>
                </a:lnTo>
                <a:lnTo>
                  <a:pt x="203" y="238"/>
                </a:lnTo>
                <a:lnTo>
                  <a:pt x="203" y="230"/>
                </a:lnTo>
                <a:lnTo>
                  <a:pt x="212" y="221"/>
                </a:lnTo>
                <a:lnTo>
                  <a:pt x="186" y="185"/>
                </a:lnTo>
                <a:lnTo>
                  <a:pt x="194" y="185"/>
                </a:lnTo>
                <a:lnTo>
                  <a:pt x="203" y="194"/>
                </a:lnTo>
                <a:lnTo>
                  <a:pt x="212" y="194"/>
                </a:lnTo>
                <a:lnTo>
                  <a:pt x="221" y="194"/>
                </a:lnTo>
                <a:lnTo>
                  <a:pt x="221" y="203"/>
                </a:lnTo>
                <a:lnTo>
                  <a:pt x="230" y="203"/>
                </a:lnTo>
                <a:lnTo>
                  <a:pt x="230" y="194"/>
                </a:lnTo>
                <a:lnTo>
                  <a:pt x="239" y="185"/>
                </a:lnTo>
                <a:lnTo>
                  <a:pt x="239" y="176"/>
                </a:lnTo>
                <a:lnTo>
                  <a:pt x="230" y="159"/>
                </a:lnTo>
                <a:lnTo>
                  <a:pt x="239" y="150"/>
                </a:lnTo>
                <a:lnTo>
                  <a:pt x="230" y="141"/>
                </a:lnTo>
                <a:lnTo>
                  <a:pt x="230" y="132"/>
                </a:lnTo>
                <a:lnTo>
                  <a:pt x="221" y="132"/>
                </a:lnTo>
                <a:lnTo>
                  <a:pt x="221" y="123"/>
                </a:lnTo>
                <a:lnTo>
                  <a:pt x="221" y="115"/>
                </a:lnTo>
                <a:lnTo>
                  <a:pt x="230" y="115"/>
                </a:lnTo>
                <a:lnTo>
                  <a:pt x="239" y="115"/>
                </a:lnTo>
                <a:lnTo>
                  <a:pt x="239" y="106"/>
                </a:lnTo>
                <a:lnTo>
                  <a:pt x="239" y="88"/>
                </a:lnTo>
                <a:lnTo>
                  <a:pt x="230" y="88"/>
                </a:lnTo>
                <a:lnTo>
                  <a:pt x="230" y="79"/>
                </a:lnTo>
                <a:lnTo>
                  <a:pt x="221" y="70"/>
                </a:lnTo>
                <a:lnTo>
                  <a:pt x="230" y="53"/>
                </a:lnTo>
                <a:lnTo>
                  <a:pt x="230" y="44"/>
                </a:lnTo>
                <a:lnTo>
                  <a:pt x="221" y="35"/>
                </a:lnTo>
                <a:lnTo>
                  <a:pt x="221" y="26"/>
                </a:lnTo>
                <a:lnTo>
                  <a:pt x="212" y="17"/>
                </a:lnTo>
                <a:lnTo>
                  <a:pt x="212" y="8"/>
                </a:lnTo>
                <a:lnTo>
                  <a:pt x="168" y="17"/>
                </a:lnTo>
                <a:lnTo>
                  <a:pt x="168" y="8"/>
                </a:lnTo>
                <a:lnTo>
                  <a:pt x="159" y="0"/>
                </a:lnTo>
                <a:lnTo>
                  <a:pt x="150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20" name="Freeform 754"/>
          <p:cNvSpPr>
            <a:spLocks/>
          </p:cNvSpPr>
          <p:nvPr/>
        </p:nvSpPr>
        <p:spPr bwMode="auto">
          <a:xfrm>
            <a:off x="4187552" y="4825512"/>
            <a:ext cx="517490" cy="313237"/>
          </a:xfrm>
          <a:custGeom>
            <a:avLst/>
            <a:gdLst>
              <a:gd name="T0" fmla="*/ 62 w 284"/>
              <a:gd name="T1" fmla="*/ 53 h 221"/>
              <a:gd name="T2" fmla="*/ 36 w 284"/>
              <a:gd name="T3" fmla="*/ 35 h 221"/>
              <a:gd name="T4" fmla="*/ 44 w 284"/>
              <a:gd name="T5" fmla="*/ 62 h 221"/>
              <a:gd name="T6" fmla="*/ 27 w 284"/>
              <a:gd name="T7" fmla="*/ 80 h 221"/>
              <a:gd name="T8" fmla="*/ 0 w 284"/>
              <a:gd name="T9" fmla="*/ 88 h 221"/>
              <a:gd name="T10" fmla="*/ 18 w 284"/>
              <a:gd name="T11" fmla="*/ 97 h 221"/>
              <a:gd name="T12" fmla="*/ 18 w 284"/>
              <a:gd name="T13" fmla="*/ 115 h 221"/>
              <a:gd name="T14" fmla="*/ 18 w 284"/>
              <a:gd name="T15" fmla="*/ 133 h 221"/>
              <a:gd name="T16" fmla="*/ 27 w 284"/>
              <a:gd name="T17" fmla="*/ 141 h 221"/>
              <a:gd name="T18" fmla="*/ 27 w 284"/>
              <a:gd name="T19" fmla="*/ 141 h 221"/>
              <a:gd name="T20" fmla="*/ 36 w 284"/>
              <a:gd name="T21" fmla="*/ 150 h 221"/>
              <a:gd name="T22" fmla="*/ 53 w 284"/>
              <a:gd name="T23" fmla="*/ 159 h 221"/>
              <a:gd name="T24" fmla="*/ 106 w 284"/>
              <a:gd name="T25" fmla="*/ 159 h 221"/>
              <a:gd name="T26" fmla="*/ 106 w 284"/>
              <a:gd name="T27" fmla="*/ 168 h 221"/>
              <a:gd name="T28" fmla="*/ 106 w 284"/>
              <a:gd name="T29" fmla="*/ 168 h 221"/>
              <a:gd name="T30" fmla="*/ 106 w 284"/>
              <a:gd name="T31" fmla="*/ 177 h 221"/>
              <a:gd name="T32" fmla="*/ 115 w 284"/>
              <a:gd name="T33" fmla="*/ 186 h 221"/>
              <a:gd name="T34" fmla="*/ 106 w 284"/>
              <a:gd name="T35" fmla="*/ 212 h 221"/>
              <a:gd name="T36" fmla="*/ 124 w 284"/>
              <a:gd name="T37" fmla="*/ 221 h 221"/>
              <a:gd name="T38" fmla="*/ 124 w 284"/>
              <a:gd name="T39" fmla="*/ 221 h 221"/>
              <a:gd name="T40" fmla="*/ 195 w 284"/>
              <a:gd name="T41" fmla="*/ 195 h 221"/>
              <a:gd name="T42" fmla="*/ 231 w 284"/>
              <a:gd name="T43" fmla="*/ 203 h 221"/>
              <a:gd name="T44" fmla="*/ 248 w 284"/>
              <a:gd name="T45" fmla="*/ 186 h 221"/>
              <a:gd name="T46" fmla="*/ 248 w 284"/>
              <a:gd name="T47" fmla="*/ 177 h 221"/>
              <a:gd name="T48" fmla="*/ 257 w 284"/>
              <a:gd name="T49" fmla="*/ 168 h 221"/>
              <a:gd name="T50" fmla="*/ 266 w 284"/>
              <a:gd name="T51" fmla="*/ 150 h 221"/>
              <a:gd name="T52" fmla="*/ 266 w 284"/>
              <a:gd name="T53" fmla="*/ 133 h 221"/>
              <a:gd name="T54" fmla="*/ 284 w 284"/>
              <a:gd name="T55" fmla="*/ 115 h 221"/>
              <a:gd name="T56" fmla="*/ 275 w 284"/>
              <a:gd name="T57" fmla="*/ 97 h 221"/>
              <a:gd name="T58" fmla="*/ 266 w 284"/>
              <a:gd name="T59" fmla="*/ 88 h 221"/>
              <a:gd name="T60" fmla="*/ 257 w 284"/>
              <a:gd name="T61" fmla="*/ 80 h 221"/>
              <a:gd name="T62" fmla="*/ 248 w 284"/>
              <a:gd name="T63" fmla="*/ 71 h 221"/>
              <a:gd name="T64" fmla="*/ 222 w 284"/>
              <a:gd name="T65" fmla="*/ 62 h 221"/>
              <a:gd name="T66" fmla="*/ 239 w 284"/>
              <a:gd name="T67" fmla="*/ 9 h 221"/>
              <a:gd name="T68" fmla="*/ 239 w 284"/>
              <a:gd name="T69" fmla="*/ 0 h 221"/>
              <a:gd name="T70" fmla="*/ 239 w 284"/>
              <a:gd name="T71" fmla="*/ 0 h 221"/>
              <a:gd name="T72" fmla="*/ 231 w 284"/>
              <a:gd name="T73" fmla="*/ 9 h 221"/>
              <a:gd name="T74" fmla="*/ 231 w 284"/>
              <a:gd name="T75" fmla="*/ 9 h 221"/>
              <a:gd name="T76" fmla="*/ 222 w 284"/>
              <a:gd name="T77" fmla="*/ 9 h 221"/>
              <a:gd name="T78" fmla="*/ 213 w 284"/>
              <a:gd name="T79" fmla="*/ 26 h 221"/>
              <a:gd name="T80" fmla="*/ 204 w 284"/>
              <a:gd name="T81" fmla="*/ 26 h 221"/>
              <a:gd name="T82" fmla="*/ 186 w 284"/>
              <a:gd name="T83" fmla="*/ 9 h 221"/>
              <a:gd name="T84" fmla="*/ 177 w 284"/>
              <a:gd name="T85" fmla="*/ 18 h 221"/>
              <a:gd name="T86" fmla="*/ 177 w 284"/>
              <a:gd name="T87" fmla="*/ 26 h 221"/>
              <a:gd name="T88" fmla="*/ 168 w 284"/>
              <a:gd name="T89" fmla="*/ 35 h 221"/>
              <a:gd name="T90" fmla="*/ 168 w 284"/>
              <a:gd name="T91" fmla="*/ 35 h 221"/>
              <a:gd name="T92" fmla="*/ 168 w 284"/>
              <a:gd name="T93" fmla="*/ 44 h 221"/>
              <a:gd name="T94" fmla="*/ 160 w 284"/>
              <a:gd name="T95" fmla="*/ 35 h 221"/>
              <a:gd name="T96" fmla="*/ 160 w 284"/>
              <a:gd name="T97" fmla="*/ 35 h 221"/>
              <a:gd name="T98" fmla="*/ 142 w 284"/>
              <a:gd name="T99" fmla="*/ 26 h 221"/>
              <a:gd name="T100" fmla="*/ 142 w 284"/>
              <a:gd name="T101" fmla="*/ 26 h 221"/>
              <a:gd name="T102" fmla="*/ 142 w 284"/>
              <a:gd name="T103" fmla="*/ 44 h 221"/>
              <a:gd name="T104" fmla="*/ 106 w 284"/>
              <a:gd name="T105" fmla="*/ 53 h 221"/>
              <a:gd name="T106" fmla="*/ 89 w 284"/>
              <a:gd name="T107" fmla="*/ 71 h 221"/>
              <a:gd name="T108" fmla="*/ 71 w 284"/>
              <a:gd name="T109" fmla="*/ 71 h 221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84"/>
              <a:gd name="T166" fmla="*/ 0 h 221"/>
              <a:gd name="T167" fmla="*/ 284 w 284"/>
              <a:gd name="T168" fmla="*/ 221 h 221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84" h="221">
                <a:moveTo>
                  <a:pt x="53" y="62"/>
                </a:moveTo>
                <a:lnTo>
                  <a:pt x="62" y="53"/>
                </a:lnTo>
                <a:lnTo>
                  <a:pt x="36" y="35"/>
                </a:lnTo>
                <a:lnTo>
                  <a:pt x="36" y="53"/>
                </a:lnTo>
                <a:lnTo>
                  <a:pt x="44" y="62"/>
                </a:lnTo>
                <a:lnTo>
                  <a:pt x="36" y="62"/>
                </a:lnTo>
                <a:lnTo>
                  <a:pt x="27" y="80"/>
                </a:lnTo>
                <a:lnTo>
                  <a:pt x="0" y="80"/>
                </a:lnTo>
                <a:lnTo>
                  <a:pt x="0" y="88"/>
                </a:lnTo>
                <a:lnTo>
                  <a:pt x="0" y="97"/>
                </a:lnTo>
                <a:lnTo>
                  <a:pt x="18" y="97"/>
                </a:lnTo>
                <a:lnTo>
                  <a:pt x="18" y="106"/>
                </a:lnTo>
                <a:lnTo>
                  <a:pt x="18" y="115"/>
                </a:lnTo>
                <a:lnTo>
                  <a:pt x="18" y="124"/>
                </a:lnTo>
                <a:lnTo>
                  <a:pt x="18" y="133"/>
                </a:lnTo>
                <a:lnTo>
                  <a:pt x="27" y="141"/>
                </a:lnTo>
                <a:lnTo>
                  <a:pt x="36" y="150"/>
                </a:lnTo>
                <a:lnTo>
                  <a:pt x="44" y="150"/>
                </a:lnTo>
                <a:lnTo>
                  <a:pt x="53" y="159"/>
                </a:lnTo>
                <a:lnTo>
                  <a:pt x="106" y="159"/>
                </a:lnTo>
                <a:lnTo>
                  <a:pt x="106" y="168"/>
                </a:lnTo>
                <a:lnTo>
                  <a:pt x="106" y="177"/>
                </a:lnTo>
                <a:lnTo>
                  <a:pt x="115" y="186"/>
                </a:lnTo>
                <a:lnTo>
                  <a:pt x="106" y="203"/>
                </a:lnTo>
                <a:lnTo>
                  <a:pt x="106" y="212"/>
                </a:lnTo>
                <a:lnTo>
                  <a:pt x="115" y="221"/>
                </a:lnTo>
                <a:lnTo>
                  <a:pt x="124" y="221"/>
                </a:lnTo>
                <a:lnTo>
                  <a:pt x="142" y="221"/>
                </a:lnTo>
                <a:lnTo>
                  <a:pt x="195" y="195"/>
                </a:lnTo>
                <a:lnTo>
                  <a:pt x="204" y="212"/>
                </a:lnTo>
                <a:lnTo>
                  <a:pt x="231" y="203"/>
                </a:lnTo>
                <a:lnTo>
                  <a:pt x="239" y="186"/>
                </a:lnTo>
                <a:lnTo>
                  <a:pt x="248" y="186"/>
                </a:lnTo>
                <a:lnTo>
                  <a:pt x="248" y="177"/>
                </a:lnTo>
                <a:lnTo>
                  <a:pt x="257" y="168"/>
                </a:lnTo>
                <a:lnTo>
                  <a:pt x="257" y="159"/>
                </a:lnTo>
                <a:lnTo>
                  <a:pt x="266" y="150"/>
                </a:lnTo>
                <a:lnTo>
                  <a:pt x="266" y="141"/>
                </a:lnTo>
                <a:lnTo>
                  <a:pt x="266" y="133"/>
                </a:lnTo>
                <a:lnTo>
                  <a:pt x="266" y="115"/>
                </a:lnTo>
                <a:lnTo>
                  <a:pt x="284" y="115"/>
                </a:lnTo>
                <a:lnTo>
                  <a:pt x="284" y="106"/>
                </a:lnTo>
                <a:lnTo>
                  <a:pt x="275" y="97"/>
                </a:lnTo>
                <a:lnTo>
                  <a:pt x="266" y="88"/>
                </a:lnTo>
                <a:lnTo>
                  <a:pt x="257" y="80"/>
                </a:lnTo>
                <a:lnTo>
                  <a:pt x="248" y="71"/>
                </a:lnTo>
                <a:lnTo>
                  <a:pt x="248" y="62"/>
                </a:lnTo>
                <a:lnTo>
                  <a:pt x="222" y="62"/>
                </a:lnTo>
                <a:lnTo>
                  <a:pt x="222" y="26"/>
                </a:lnTo>
                <a:lnTo>
                  <a:pt x="239" y="9"/>
                </a:lnTo>
                <a:lnTo>
                  <a:pt x="239" y="0"/>
                </a:lnTo>
                <a:lnTo>
                  <a:pt x="231" y="0"/>
                </a:lnTo>
                <a:lnTo>
                  <a:pt x="231" y="9"/>
                </a:lnTo>
                <a:lnTo>
                  <a:pt x="222" y="9"/>
                </a:lnTo>
                <a:lnTo>
                  <a:pt x="213" y="9"/>
                </a:lnTo>
                <a:lnTo>
                  <a:pt x="213" y="26"/>
                </a:lnTo>
                <a:lnTo>
                  <a:pt x="204" y="26"/>
                </a:lnTo>
                <a:lnTo>
                  <a:pt x="186" y="9"/>
                </a:lnTo>
                <a:lnTo>
                  <a:pt x="186" y="18"/>
                </a:lnTo>
                <a:lnTo>
                  <a:pt x="177" y="18"/>
                </a:lnTo>
                <a:lnTo>
                  <a:pt x="177" y="26"/>
                </a:lnTo>
                <a:lnTo>
                  <a:pt x="177" y="35"/>
                </a:lnTo>
                <a:lnTo>
                  <a:pt x="168" y="35"/>
                </a:lnTo>
                <a:lnTo>
                  <a:pt x="168" y="44"/>
                </a:lnTo>
                <a:lnTo>
                  <a:pt x="160" y="35"/>
                </a:lnTo>
                <a:lnTo>
                  <a:pt x="151" y="26"/>
                </a:lnTo>
                <a:lnTo>
                  <a:pt x="142" y="26"/>
                </a:lnTo>
                <a:lnTo>
                  <a:pt x="142" y="44"/>
                </a:lnTo>
                <a:lnTo>
                  <a:pt x="133" y="53"/>
                </a:lnTo>
                <a:lnTo>
                  <a:pt x="106" y="53"/>
                </a:lnTo>
                <a:lnTo>
                  <a:pt x="98" y="71"/>
                </a:lnTo>
                <a:lnTo>
                  <a:pt x="89" y="71"/>
                </a:lnTo>
                <a:lnTo>
                  <a:pt x="80" y="62"/>
                </a:lnTo>
                <a:lnTo>
                  <a:pt x="71" y="71"/>
                </a:lnTo>
                <a:lnTo>
                  <a:pt x="53" y="62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21" name="Freeform 755"/>
          <p:cNvSpPr>
            <a:spLocks/>
          </p:cNvSpPr>
          <p:nvPr/>
        </p:nvSpPr>
        <p:spPr bwMode="auto">
          <a:xfrm>
            <a:off x="6140894" y="4474006"/>
            <a:ext cx="371718" cy="364262"/>
          </a:xfrm>
          <a:custGeom>
            <a:avLst/>
            <a:gdLst>
              <a:gd name="T0" fmla="*/ 18 w 204"/>
              <a:gd name="T1" fmla="*/ 89 h 257"/>
              <a:gd name="T2" fmla="*/ 18 w 204"/>
              <a:gd name="T3" fmla="*/ 89 h 257"/>
              <a:gd name="T4" fmla="*/ 18 w 204"/>
              <a:gd name="T5" fmla="*/ 98 h 257"/>
              <a:gd name="T6" fmla="*/ 36 w 204"/>
              <a:gd name="T7" fmla="*/ 115 h 257"/>
              <a:gd name="T8" fmla="*/ 27 w 204"/>
              <a:gd name="T9" fmla="*/ 142 h 257"/>
              <a:gd name="T10" fmla="*/ 18 w 204"/>
              <a:gd name="T11" fmla="*/ 168 h 257"/>
              <a:gd name="T12" fmla="*/ 18 w 204"/>
              <a:gd name="T13" fmla="*/ 177 h 257"/>
              <a:gd name="T14" fmla="*/ 0 w 204"/>
              <a:gd name="T15" fmla="*/ 186 h 257"/>
              <a:gd name="T16" fmla="*/ 27 w 204"/>
              <a:gd name="T17" fmla="*/ 204 h 257"/>
              <a:gd name="T18" fmla="*/ 53 w 204"/>
              <a:gd name="T19" fmla="*/ 221 h 257"/>
              <a:gd name="T20" fmla="*/ 62 w 204"/>
              <a:gd name="T21" fmla="*/ 248 h 257"/>
              <a:gd name="T22" fmla="*/ 62 w 204"/>
              <a:gd name="T23" fmla="*/ 257 h 257"/>
              <a:gd name="T24" fmla="*/ 62 w 204"/>
              <a:gd name="T25" fmla="*/ 257 h 257"/>
              <a:gd name="T26" fmla="*/ 62 w 204"/>
              <a:gd name="T27" fmla="*/ 257 h 257"/>
              <a:gd name="T28" fmla="*/ 89 w 204"/>
              <a:gd name="T29" fmla="*/ 257 h 257"/>
              <a:gd name="T30" fmla="*/ 107 w 204"/>
              <a:gd name="T31" fmla="*/ 257 h 257"/>
              <a:gd name="T32" fmla="*/ 115 w 204"/>
              <a:gd name="T33" fmla="*/ 248 h 257"/>
              <a:gd name="T34" fmla="*/ 124 w 204"/>
              <a:gd name="T35" fmla="*/ 248 h 257"/>
              <a:gd name="T36" fmla="*/ 133 w 204"/>
              <a:gd name="T37" fmla="*/ 239 h 257"/>
              <a:gd name="T38" fmla="*/ 124 w 204"/>
              <a:gd name="T39" fmla="*/ 221 h 257"/>
              <a:gd name="T40" fmla="*/ 124 w 204"/>
              <a:gd name="T41" fmla="*/ 221 h 257"/>
              <a:gd name="T42" fmla="*/ 133 w 204"/>
              <a:gd name="T43" fmla="*/ 213 h 257"/>
              <a:gd name="T44" fmla="*/ 160 w 204"/>
              <a:gd name="T45" fmla="*/ 221 h 257"/>
              <a:gd name="T46" fmla="*/ 160 w 204"/>
              <a:gd name="T47" fmla="*/ 213 h 257"/>
              <a:gd name="T48" fmla="*/ 204 w 204"/>
              <a:gd name="T49" fmla="*/ 151 h 257"/>
              <a:gd name="T50" fmla="*/ 195 w 204"/>
              <a:gd name="T51" fmla="*/ 133 h 257"/>
              <a:gd name="T52" fmla="*/ 186 w 204"/>
              <a:gd name="T53" fmla="*/ 124 h 257"/>
              <a:gd name="T54" fmla="*/ 186 w 204"/>
              <a:gd name="T55" fmla="*/ 115 h 257"/>
              <a:gd name="T56" fmla="*/ 186 w 204"/>
              <a:gd name="T57" fmla="*/ 106 h 257"/>
              <a:gd name="T58" fmla="*/ 178 w 204"/>
              <a:gd name="T59" fmla="*/ 106 h 257"/>
              <a:gd name="T60" fmla="*/ 160 w 204"/>
              <a:gd name="T61" fmla="*/ 106 h 257"/>
              <a:gd name="T62" fmla="*/ 151 w 204"/>
              <a:gd name="T63" fmla="*/ 89 h 257"/>
              <a:gd name="T64" fmla="*/ 142 w 204"/>
              <a:gd name="T65" fmla="*/ 89 h 257"/>
              <a:gd name="T66" fmla="*/ 151 w 204"/>
              <a:gd name="T67" fmla="*/ 44 h 257"/>
              <a:gd name="T68" fmla="*/ 151 w 204"/>
              <a:gd name="T69" fmla="*/ 44 h 257"/>
              <a:gd name="T70" fmla="*/ 151 w 204"/>
              <a:gd name="T71" fmla="*/ 44 h 257"/>
              <a:gd name="T72" fmla="*/ 151 w 204"/>
              <a:gd name="T73" fmla="*/ 44 h 257"/>
              <a:gd name="T74" fmla="*/ 160 w 204"/>
              <a:gd name="T75" fmla="*/ 44 h 257"/>
              <a:gd name="T76" fmla="*/ 160 w 204"/>
              <a:gd name="T77" fmla="*/ 44 h 257"/>
              <a:gd name="T78" fmla="*/ 160 w 204"/>
              <a:gd name="T79" fmla="*/ 44 h 257"/>
              <a:gd name="T80" fmla="*/ 151 w 204"/>
              <a:gd name="T81" fmla="*/ 36 h 257"/>
              <a:gd name="T82" fmla="*/ 151 w 204"/>
              <a:gd name="T83" fmla="*/ 36 h 257"/>
              <a:gd name="T84" fmla="*/ 142 w 204"/>
              <a:gd name="T85" fmla="*/ 27 h 257"/>
              <a:gd name="T86" fmla="*/ 160 w 204"/>
              <a:gd name="T87" fmla="*/ 18 h 257"/>
              <a:gd name="T88" fmla="*/ 169 w 204"/>
              <a:gd name="T89" fmla="*/ 9 h 257"/>
              <a:gd name="T90" fmla="*/ 151 w 204"/>
              <a:gd name="T91" fmla="*/ 9 h 257"/>
              <a:gd name="T92" fmla="*/ 133 w 204"/>
              <a:gd name="T93" fmla="*/ 18 h 257"/>
              <a:gd name="T94" fmla="*/ 133 w 204"/>
              <a:gd name="T95" fmla="*/ 18 h 257"/>
              <a:gd name="T96" fmla="*/ 80 w 204"/>
              <a:gd name="T97" fmla="*/ 44 h 257"/>
              <a:gd name="T98" fmla="*/ 62 w 204"/>
              <a:gd name="T99" fmla="*/ 62 h 257"/>
              <a:gd name="T100" fmla="*/ 36 w 204"/>
              <a:gd name="T101" fmla="*/ 80 h 257"/>
              <a:gd name="T102" fmla="*/ 27 w 204"/>
              <a:gd name="T103" fmla="*/ 80 h 257"/>
              <a:gd name="T104" fmla="*/ 27 w 204"/>
              <a:gd name="T105" fmla="*/ 89 h 25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04"/>
              <a:gd name="T160" fmla="*/ 0 h 257"/>
              <a:gd name="T161" fmla="*/ 204 w 204"/>
              <a:gd name="T162" fmla="*/ 257 h 257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04" h="257">
                <a:moveTo>
                  <a:pt x="27" y="89"/>
                </a:moveTo>
                <a:lnTo>
                  <a:pt x="18" y="89"/>
                </a:lnTo>
                <a:lnTo>
                  <a:pt x="18" y="98"/>
                </a:lnTo>
                <a:lnTo>
                  <a:pt x="36" y="106"/>
                </a:lnTo>
                <a:lnTo>
                  <a:pt x="36" y="115"/>
                </a:lnTo>
                <a:lnTo>
                  <a:pt x="27" y="133"/>
                </a:lnTo>
                <a:lnTo>
                  <a:pt x="27" y="142"/>
                </a:lnTo>
                <a:lnTo>
                  <a:pt x="27" y="159"/>
                </a:lnTo>
                <a:lnTo>
                  <a:pt x="18" y="168"/>
                </a:lnTo>
                <a:lnTo>
                  <a:pt x="18" y="177"/>
                </a:lnTo>
                <a:lnTo>
                  <a:pt x="18" y="186"/>
                </a:lnTo>
                <a:lnTo>
                  <a:pt x="0" y="186"/>
                </a:lnTo>
                <a:lnTo>
                  <a:pt x="0" y="204"/>
                </a:lnTo>
                <a:lnTo>
                  <a:pt x="27" y="204"/>
                </a:lnTo>
                <a:lnTo>
                  <a:pt x="27" y="221"/>
                </a:lnTo>
                <a:lnTo>
                  <a:pt x="53" y="221"/>
                </a:lnTo>
                <a:lnTo>
                  <a:pt x="62" y="230"/>
                </a:lnTo>
                <a:lnTo>
                  <a:pt x="62" y="248"/>
                </a:lnTo>
                <a:lnTo>
                  <a:pt x="62" y="257"/>
                </a:lnTo>
                <a:lnTo>
                  <a:pt x="89" y="257"/>
                </a:lnTo>
                <a:lnTo>
                  <a:pt x="98" y="257"/>
                </a:lnTo>
                <a:lnTo>
                  <a:pt x="107" y="257"/>
                </a:lnTo>
                <a:lnTo>
                  <a:pt x="107" y="248"/>
                </a:lnTo>
                <a:lnTo>
                  <a:pt x="115" y="248"/>
                </a:lnTo>
                <a:lnTo>
                  <a:pt x="124" y="248"/>
                </a:lnTo>
                <a:lnTo>
                  <a:pt x="133" y="239"/>
                </a:lnTo>
                <a:lnTo>
                  <a:pt x="133" y="230"/>
                </a:lnTo>
                <a:lnTo>
                  <a:pt x="124" y="221"/>
                </a:lnTo>
                <a:lnTo>
                  <a:pt x="124" y="213"/>
                </a:lnTo>
                <a:lnTo>
                  <a:pt x="133" y="213"/>
                </a:lnTo>
                <a:lnTo>
                  <a:pt x="151" y="204"/>
                </a:lnTo>
                <a:lnTo>
                  <a:pt x="160" y="221"/>
                </a:lnTo>
                <a:lnTo>
                  <a:pt x="160" y="213"/>
                </a:lnTo>
                <a:lnTo>
                  <a:pt x="204" y="168"/>
                </a:lnTo>
                <a:lnTo>
                  <a:pt x="204" y="151"/>
                </a:lnTo>
                <a:lnTo>
                  <a:pt x="195" y="142"/>
                </a:lnTo>
                <a:lnTo>
                  <a:pt x="195" y="133"/>
                </a:lnTo>
                <a:lnTo>
                  <a:pt x="186" y="124"/>
                </a:lnTo>
                <a:lnTo>
                  <a:pt x="186" y="115"/>
                </a:lnTo>
                <a:lnTo>
                  <a:pt x="186" y="106"/>
                </a:lnTo>
                <a:lnTo>
                  <a:pt x="178" y="106"/>
                </a:lnTo>
                <a:lnTo>
                  <a:pt x="169" y="124"/>
                </a:lnTo>
                <a:lnTo>
                  <a:pt x="160" y="106"/>
                </a:lnTo>
                <a:lnTo>
                  <a:pt x="160" y="98"/>
                </a:lnTo>
                <a:lnTo>
                  <a:pt x="151" y="89"/>
                </a:lnTo>
                <a:lnTo>
                  <a:pt x="142" y="89"/>
                </a:lnTo>
                <a:lnTo>
                  <a:pt x="142" y="53"/>
                </a:lnTo>
                <a:lnTo>
                  <a:pt x="151" y="44"/>
                </a:lnTo>
                <a:lnTo>
                  <a:pt x="160" y="44"/>
                </a:lnTo>
                <a:lnTo>
                  <a:pt x="160" y="36"/>
                </a:lnTo>
                <a:lnTo>
                  <a:pt x="151" y="36"/>
                </a:lnTo>
                <a:lnTo>
                  <a:pt x="142" y="36"/>
                </a:lnTo>
                <a:lnTo>
                  <a:pt x="142" y="27"/>
                </a:lnTo>
                <a:lnTo>
                  <a:pt x="142" y="18"/>
                </a:lnTo>
                <a:lnTo>
                  <a:pt x="160" y="18"/>
                </a:lnTo>
                <a:lnTo>
                  <a:pt x="169" y="18"/>
                </a:lnTo>
                <a:lnTo>
                  <a:pt x="169" y="9"/>
                </a:lnTo>
                <a:lnTo>
                  <a:pt x="160" y="9"/>
                </a:lnTo>
                <a:lnTo>
                  <a:pt x="151" y="9"/>
                </a:lnTo>
                <a:lnTo>
                  <a:pt x="133" y="18"/>
                </a:lnTo>
                <a:lnTo>
                  <a:pt x="107" y="0"/>
                </a:lnTo>
                <a:lnTo>
                  <a:pt x="80" y="44"/>
                </a:lnTo>
                <a:lnTo>
                  <a:pt x="62" y="62"/>
                </a:lnTo>
                <a:lnTo>
                  <a:pt x="53" y="62"/>
                </a:lnTo>
                <a:lnTo>
                  <a:pt x="36" y="80"/>
                </a:lnTo>
                <a:lnTo>
                  <a:pt x="27" y="80"/>
                </a:lnTo>
                <a:lnTo>
                  <a:pt x="27" y="89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22" name="Freeform 756"/>
          <p:cNvSpPr>
            <a:spLocks/>
          </p:cNvSpPr>
          <p:nvPr/>
        </p:nvSpPr>
        <p:spPr bwMode="auto">
          <a:xfrm>
            <a:off x="6140895" y="4851024"/>
            <a:ext cx="178571" cy="174335"/>
          </a:xfrm>
          <a:custGeom>
            <a:avLst/>
            <a:gdLst>
              <a:gd name="T0" fmla="*/ 62 w 98"/>
              <a:gd name="T1" fmla="*/ 0 h 123"/>
              <a:gd name="T2" fmla="*/ 62 w 98"/>
              <a:gd name="T3" fmla="*/ 0 h 123"/>
              <a:gd name="T4" fmla="*/ 45 w 98"/>
              <a:gd name="T5" fmla="*/ 0 h 123"/>
              <a:gd name="T6" fmla="*/ 45 w 98"/>
              <a:gd name="T7" fmla="*/ 0 h 123"/>
              <a:gd name="T8" fmla="*/ 27 w 98"/>
              <a:gd name="T9" fmla="*/ 8 h 123"/>
              <a:gd name="T10" fmla="*/ 27 w 98"/>
              <a:gd name="T11" fmla="*/ 8 h 123"/>
              <a:gd name="T12" fmla="*/ 27 w 98"/>
              <a:gd name="T13" fmla="*/ 8 h 123"/>
              <a:gd name="T14" fmla="*/ 27 w 98"/>
              <a:gd name="T15" fmla="*/ 8 h 123"/>
              <a:gd name="T16" fmla="*/ 27 w 98"/>
              <a:gd name="T17" fmla="*/ 8 h 123"/>
              <a:gd name="T18" fmla="*/ 27 w 98"/>
              <a:gd name="T19" fmla="*/ 8 h 123"/>
              <a:gd name="T20" fmla="*/ 27 w 98"/>
              <a:gd name="T21" fmla="*/ 8 h 123"/>
              <a:gd name="T22" fmla="*/ 27 w 98"/>
              <a:gd name="T23" fmla="*/ 8 h 123"/>
              <a:gd name="T24" fmla="*/ 27 w 98"/>
              <a:gd name="T25" fmla="*/ 8 h 123"/>
              <a:gd name="T26" fmla="*/ 18 w 98"/>
              <a:gd name="T27" fmla="*/ 8 h 123"/>
              <a:gd name="T28" fmla="*/ 9 w 98"/>
              <a:gd name="T29" fmla="*/ 26 h 123"/>
              <a:gd name="T30" fmla="*/ 0 w 98"/>
              <a:gd name="T31" fmla="*/ 35 h 123"/>
              <a:gd name="T32" fmla="*/ 9 w 98"/>
              <a:gd name="T33" fmla="*/ 35 h 123"/>
              <a:gd name="T34" fmla="*/ 9 w 98"/>
              <a:gd name="T35" fmla="*/ 44 h 123"/>
              <a:gd name="T36" fmla="*/ 9 w 98"/>
              <a:gd name="T37" fmla="*/ 53 h 123"/>
              <a:gd name="T38" fmla="*/ 9 w 98"/>
              <a:gd name="T39" fmla="*/ 62 h 123"/>
              <a:gd name="T40" fmla="*/ 18 w 98"/>
              <a:gd name="T41" fmla="*/ 62 h 123"/>
              <a:gd name="T42" fmla="*/ 18 w 98"/>
              <a:gd name="T43" fmla="*/ 70 h 123"/>
              <a:gd name="T44" fmla="*/ 18 w 98"/>
              <a:gd name="T45" fmla="*/ 70 h 123"/>
              <a:gd name="T46" fmla="*/ 27 w 98"/>
              <a:gd name="T47" fmla="*/ 79 h 123"/>
              <a:gd name="T48" fmla="*/ 27 w 98"/>
              <a:gd name="T49" fmla="*/ 79 h 123"/>
              <a:gd name="T50" fmla="*/ 36 w 98"/>
              <a:gd name="T51" fmla="*/ 79 h 123"/>
              <a:gd name="T52" fmla="*/ 36 w 98"/>
              <a:gd name="T53" fmla="*/ 88 h 123"/>
              <a:gd name="T54" fmla="*/ 45 w 98"/>
              <a:gd name="T55" fmla="*/ 88 h 123"/>
              <a:gd name="T56" fmla="*/ 36 w 98"/>
              <a:gd name="T57" fmla="*/ 106 h 123"/>
              <a:gd name="T58" fmla="*/ 45 w 98"/>
              <a:gd name="T59" fmla="*/ 123 h 123"/>
              <a:gd name="T60" fmla="*/ 53 w 98"/>
              <a:gd name="T61" fmla="*/ 115 h 123"/>
              <a:gd name="T62" fmla="*/ 71 w 98"/>
              <a:gd name="T63" fmla="*/ 123 h 123"/>
              <a:gd name="T64" fmla="*/ 71 w 98"/>
              <a:gd name="T65" fmla="*/ 115 h 123"/>
              <a:gd name="T66" fmla="*/ 80 w 98"/>
              <a:gd name="T67" fmla="*/ 115 h 123"/>
              <a:gd name="T68" fmla="*/ 98 w 98"/>
              <a:gd name="T69" fmla="*/ 106 h 123"/>
              <a:gd name="T70" fmla="*/ 98 w 98"/>
              <a:gd name="T71" fmla="*/ 106 h 123"/>
              <a:gd name="T72" fmla="*/ 98 w 98"/>
              <a:gd name="T73" fmla="*/ 97 h 123"/>
              <a:gd name="T74" fmla="*/ 89 w 98"/>
              <a:gd name="T75" fmla="*/ 88 h 123"/>
              <a:gd name="T76" fmla="*/ 89 w 98"/>
              <a:gd name="T77" fmla="*/ 79 h 123"/>
              <a:gd name="T78" fmla="*/ 89 w 98"/>
              <a:gd name="T79" fmla="*/ 79 h 123"/>
              <a:gd name="T80" fmla="*/ 80 w 98"/>
              <a:gd name="T81" fmla="*/ 70 h 123"/>
              <a:gd name="T82" fmla="*/ 80 w 98"/>
              <a:gd name="T83" fmla="*/ 70 h 123"/>
              <a:gd name="T84" fmla="*/ 80 w 98"/>
              <a:gd name="T85" fmla="*/ 53 h 123"/>
              <a:gd name="T86" fmla="*/ 80 w 98"/>
              <a:gd name="T87" fmla="*/ 35 h 123"/>
              <a:gd name="T88" fmla="*/ 71 w 98"/>
              <a:gd name="T89" fmla="*/ 35 h 123"/>
              <a:gd name="T90" fmla="*/ 80 w 98"/>
              <a:gd name="T91" fmla="*/ 0 h 123"/>
              <a:gd name="T92" fmla="*/ 62 w 98"/>
              <a:gd name="T93" fmla="*/ 0 h 123"/>
              <a:gd name="T94" fmla="*/ 62 w 98"/>
              <a:gd name="T95" fmla="*/ 0 h 12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98"/>
              <a:gd name="T145" fmla="*/ 0 h 123"/>
              <a:gd name="T146" fmla="*/ 98 w 98"/>
              <a:gd name="T147" fmla="*/ 123 h 123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98" h="123">
                <a:moveTo>
                  <a:pt x="62" y="0"/>
                </a:moveTo>
                <a:lnTo>
                  <a:pt x="62" y="0"/>
                </a:lnTo>
                <a:lnTo>
                  <a:pt x="45" y="0"/>
                </a:lnTo>
                <a:lnTo>
                  <a:pt x="27" y="8"/>
                </a:lnTo>
                <a:lnTo>
                  <a:pt x="18" y="8"/>
                </a:lnTo>
                <a:lnTo>
                  <a:pt x="9" y="26"/>
                </a:lnTo>
                <a:lnTo>
                  <a:pt x="0" y="35"/>
                </a:lnTo>
                <a:lnTo>
                  <a:pt x="9" y="35"/>
                </a:lnTo>
                <a:lnTo>
                  <a:pt x="9" y="44"/>
                </a:lnTo>
                <a:lnTo>
                  <a:pt x="9" y="53"/>
                </a:lnTo>
                <a:lnTo>
                  <a:pt x="9" y="62"/>
                </a:lnTo>
                <a:lnTo>
                  <a:pt x="18" y="62"/>
                </a:lnTo>
                <a:lnTo>
                  <a:pt x="18" y="70"/>
                </a:lnTo>
                <a:lnTo>
                  <a:pt x="27" y="79"/>
                </a:lnTo>
                <a:lnTo>
                  <a:pt x="36" y="79"/>
                </a:lnTo>
                <a:lnTo>
                  <a:pt x="36" y="88"/>
                </a:lnTo>
                <a:lnTo>
                  <a:pt x="45" y="88"/>
                </a:lnTo>
                <a:lnTo>
                  <a:pt x="36" y="106"/>
                </a:lnTo>
                <a:lnTo>
                  <a:pt x="45" y="123"/>
                </a:lnTo>
                <a:lnTo>
                  <a:pt x="53" y="115"/>
                </a:lnTo>
                <a:lnTo>
                  <a:pt x="71" y="123"/>
                </a:lnTo>
                <a:lnTo>
                  <a:pt x="71" y="115"/>
                </a:lnTo>
                <a:lnTo>
                  <a:pt x="80" y="115"/>
                </a:lnTo>
                <a:lnTo>
                  <a:pt x="98" y="106"/>
                </a:lnTo>
                <a:lnTo>
                  <a:pt x="98" y="97"/>
                </a:lnTo>
                <a:lnTo>
                  <a:pt x="89" y="88"/>
                </a:lnTo>
                <a:lnTo>
                  <a:pt x="89" y="79"/>
                </a:lnTo>
                <a:lnTo>
                  <a:pt x="80" y="70"/>
                </a:lnTo>
                <a:lnTo>
                  <a:pt x="80" y="53"/>
                </a:lnTo>
                <a:lnTo>
                  <a:pt x="80" y="35"/>
                </a:lnTo>
                <a:lnTo>
                  <a:pt x="71" y="35"/>
                </a:lnTo>
                <a:lnTo>
                  <a:pt x="80" y="0"/>
                </a:lnTo>
                <a:lnTo>
                  <a:pt x="62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23" name="Freeform 757"/>
          <p:cNvSpPr>
            <a:spLocks/>
          </p:cNvSpPr>
          <p:nvPr/>
        </p:nvSpPr>
        <p:spPr bwMode="auto">
          <a:xfrm>
            <a:off x="5867572" y="4851024"/>
            <a:ext cx="306122" cy="111971"/>
          </a:xfrm>
          <a:custGeom>
            <a:avLst/>
            <a:gdLst>
              <a:gd name="T0" fmla="*/ 159 w 168"/>
              <a:gd name="T1" fmla="*/ 8 h 79"/>
              <a:gd name="T2" fmla="*/ 159 w 168"/>
              <a:gd name="T3" fmla="*/ 8 h 79"/>
              <a:gd name="T4" fmla="*/ 79 w 168"/>
              <a:gd name="T5" fmla="*/ 8 h 79"/>
              <a:gd name="T6" fmla="*/ 79 w 168"/>
              <a:gd name="T7" fmla="*/ 17 h 79"/>
              <a:gd name="T8" fmla="*/ 71 w 168"/>
              <a:gd name="T9" fmla="*/ 26 h 79"/>
              <a:gd name="T10" fmla="*/ 53 w 168"/>
              <a:gd name="T11" fmla="*/ 8 h 79"/>
              <a:gd name="T12" fmla="*/ 62 w 168"/>
              <a:gd name="T13" fmla="*/ 0 h 79"/>
              <a:gd name="T14" fmla="*/ 62 w 168"/>
              <a:gd name="T15" fmla="*/ 0 h 79"/>
              <a:gd name="T16" fmla="*/ 53 w 168"/>
              <a:gd name="T17" fmla="*/ 0 h 79"/>
              <a:gd name="T18" fmla="*/ 44 w 168"/>
              <a:gd name="T19" fmla="*/ 8 h 79"/>
              <a:gd name="T20" fmla="*/ 35 w 168"/>
              <a:gd name="T21" fmla="*/ 17 h 79"/>
              <a:gd name="T22" fmla="*/ 35 w 168"/>
              <a:gd name="T23" fmla="*/ 26 h 79"/>
              <a:gd name="T24" fmla="*/ 0 w 168"/>
              <a:gd name="T25" fmla="*/ 26 h 79"/>
              <a:gd name="T26" fmla="*/ 0 w 168"/>
              <a:gd name="T27" fmla="*/ 35 h 79"/>
              <a:gd name="T28" fmla="*/ 0 w 168"/>
              <a:gd name="T29" fmla="*/ 44 h 79"/>
              <a:gd name="T30" fmla="*/ 9 w 168"/>
              <a:gd name="T31" fmla="*/ 53 h 79"/>
              <a:gd name="T32" fmla="*/ 0 w 168"/>
              <a:gd name="T33" fmla="*/ 53 h 79"/>
              <a:gd name="T34" fmla="*/ 0 w 168"/>
              <a:gd name="T35" fmla="*/ 53 h 79"/>
              <a:gd name="T36" fmla="*/ 0 w 168"/>
              <a:gd name="T37" fmla="*/ 53 h 79"/>
              <a:gd name="T38" fmla="*/ 0 w 168"/>
              <a:gd name="T39" fmla="*/ 53 h 79"/>
              <a:gd name="T40" fmla="*/ 0 w 168"/>
              <a:gd name="T41" fmla="*/ 53 h 79"/>
              <a:gd name="T42" fmla="*/ 9 w 168"/>
              <a:gd name="T43" fmla="*/ 53 h 79"/>
              <a:gd name="T44" fmla="*/ 9 w 168"/>
              <a:gd name="T45" fmla="*/ 53 h 79"/>
              <a:gd name="T46" fmla="*/ 35 w 168"/>
              <a:gd name="T47" fmla="*/ 79 h 79"/>
              <a:gd name="T48" fmla="*/ 53 w 168"/>
              <a:gd name="T49" fmla="*/ 79 h 79"/>
              <a:gd name="T50" fmla="*/ 53 w 168"/>
              <a:gd name="T51" fmla="*/ 70 h 79"/>
              <a:gd name="T52" fmla="*/ 53 w 168"/>
              <a:gd name="T53" fmla="*/ 62 h 79"/>
              <a:gd name="T54" fmla="*/ 62 w 168"/>
              <a:gd name="T55" fmla="*/ 62 h 79"/>
              <a:gd name="T56" fmla="*/ 71 w 168"/>
              <a:gd name="T57" fmla="*/ 53 h 79"/>
              <a:gd name="T58" fmla="*/ 71 w 168"/>
              <a:gd name="T59" fmla="*/ 44 h 79"/>
              <a:gd name="T60" fmla="*/ 71 w 168"/>
              <a:gd name="T61" fmla="*/ 44 h 79"/>
              <a:gd name="T62" fmla="*/ 71 w 168"/>
              <a:gd name="T63" fmla="*/ 44 h 79"/>
              <a:gd name="T64" fmla="*/ 79 w 168"/>
              <a:gd name="T65" fmla="*/ 35 h 79"/>
              <a:gd name="T66" fmla="*/ 79 w 168"/>
              <a:gd name="T67" fmla="*/ 35 h 79"/>
              <a:gd name="T68" fmla="*/ 71 w 168"/>
              <a:gd name="T69" fmla="*/ 35 h 79"/>
              <a:gd name="T70" fmla="*/ 71 w 168"/>
              <a:gd name="T71" fmla="*/ 26 h 79"/>
              <a:gd name="T72" fmla="*/ 88 w 168"/>
              <a:gd name="T73" fmla="*/ 26 h 79"/>
              <a:gd name="T74" fmla="*/ 88 w 168"/>
              <a:gd name="T75" fmla="*/ 17 h 79"/>
              <a:gd name="T76" fmla="*/ 97 w 168"/>
              <a:gd name="T77" fmla="*/ 17 h 79"/>
              <a:gd name="T78" fmla="*/ 115 w 168"/>
              <a:gd name="T79" fmla="*/ 35 h 79"/>
              <a:gd name="T80" fmla="*/ 141 w 168"/>
              <a:gd name="T81" fmla="*/ 35 h 79"/>
              <a:gd name="T82" fmla="*/ 141 w 168"/>
              <a:gd name="T83" fmla="*/ 35 h 79"/>
              <a:gd name="T84" fmla="*/ 141 w 168"/>
              <a:gd name="T85" fmla="*/ 35 h 79"/>
              <a:gd name="T86" fmla="*/ 168 w 168"/>
              <a:gd name="T87" fmla="*/ 8 h 79"/>
              <a:gd name="T88" fmla="*/ 159 w 168"/>
              <a:gd name="T89" fmla="*/ 8 h 7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68"/>
              <a:gd name="T136" fmla="*/ 0 h 79"/>
              <a:gd name="T137" fmla="*/ 168 w 168"/>
              <a:gd name="T138" fmla="*/ 79 h 79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68" h="79">
                <a:moveTo>
                  <a:pt x="159" y="8"/>
                </a:moveTo>
                <a:lnTo>
                  <a:pt x="159" y="8"/>
                </a:lnTo>
                <a:lnTo>
                  <a:pt x="79" y="8"/>
                </a:lnTo>
                <a:lnTo>
                  <a:pt x="79" y="17"/>
                </a:lnTo>
                <a:lnTo>
                  <a:pt x="71" y="26"/>
                </a:lnTo>
                <a:lnTo>
                  <a:pt x="53" y="8"/>
                </a:lnTo>
                <a:lnTo>
                  <a:pt x="62" y="0"/>
                </a:lnTo>
                <a:lnTo>
                  <a:pt x="53" y="0"/>
                </a:lnTo>
                <a:lnTo>
                  <a:pt x="44" y="8"/>
                </a:lnTo>
                <a:lnTo>
                  <a:pt x="35" y="17"/>
                </a:lnTo>
                <a:lnTo>
                  <a:pt x="35" y="26"/>
                </a:lnTo>
                <a:lnTo>
                  <a:pt x="0" y="26"/>
                </a:lnTo>
                <a:lnTo>
                  <a:pt x="0" y="35"/>
                </a:lnTo>
                <a:lnTo>
                  <a:pt x="0" y="44"/>
                </a:lnTo>
                <a:lnTo>
                  <a:pt x="9" y="53"/>
                </a:lnTo>
                <a:lnTo>
                  <a:pt x="0" y="53"/>
                </a:lnTo>
                <a:lnTo>
                  <a:pt x="9" y="53"/>
                </a:lnTo>
                <a:lnTo>
                  <a:pt x="35" y="79"/>
                </a:lnTo>
                <a:lnTo>
                  <a:pt x="53" y="79"/>
                </a:lnTo>
                <a:lnTo>
                  <a:pt x="53" y="70"/>
                </a:lnTo>
                <a:lnTo>
                  <a:pt x="53" y="62"/>
                </a:lnTo>
                <a:lnTo>
                  <a:pt x="62" y="62"/>
                </a:lnTo>
                <a:lnTo>
                  <a:pt x="71" y="53"/>
                </a:lnTo>
                <a:lnTo>
                  <a:pt x="71" y="44"/>
                </a:lnTo>
                <a:lnTo>
                  <a:pt x="79" y="35"/>
                </a:lnTo>
                <a:lnTo>
                  <a:pt x="71" y="35"/>
                </a:lnTo>
                <a:lnTo>
                  <a:pt x="71" y="26"/>
                </a:lnTo>
                <a:lnTo>
                  <a:pt x="88" y="26"/>
                </a:lnTo>
                <a:lnTo>
                  <a:pt x="88" y="17"/>
                </a:lnTo>
                <a:lnTo>
                  <a:pt x="97" y="17"/>
                </a:lnTo>
                <a:lnTo>
                  <a:pt x="115" y="35"/>
                </a:lnTo>
                <a:lnTo>
                  <a:pt x="141" y="35"/>
                </a:lnTo>
                <a:lnTo>
                  <a:pt x="168" y="8"/>
                </a:lnTo>
                <a:lnTo>
                  <a:pt x="159" y="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24" name="Freeform 758"/>
          <p:cNvSpPr>
            <a:spLocks/>
          </p:cNvSpPr>
          <p:nvPr/>
        </p:nvSpPr>
        <p:spPr bwMode="auto">
          <a:xfrm>
            <a:off x="5738202" y="4787242"/>
            <a:ext cx="176749" cy="201266"/>
          </a:xfrm>
          <a:custGeom>
            <a:avLst/>
            <a:gdLst>
              <a:gd name="T0" fmla="*/ 17 w 97"/>
              <a:gd name="T1" fmla="*/ 0 h 142"/>
              <a:gd name="T2" fmla="*/ 17 w 97"/>
              <a:gd name="T3" fmla="*/ 0 h 142"/>
              <a:gd name="T4" fmla="*/ 17 w 97"/>
              <a:gd name="T5" fmla="*/ 0 h 142"/>
              <a:gd name="T6" fmla="*/ 17 w 97"/>
              <a:gd name="T7" fmla="*/ 9 h 142"/>
              <a:gd name="T8" fmla="*/ 9 w 97"/>
              <a:gd name="T9" fmla="*/ 9 h 142"/>
              <a:gd name="T10" fmla="*/ 9 w 97"/>
              <a:gd name="T11" fmla="*/ 9 h 142"/>
              <a:gd name="T12" fmla="*/ 9 w 97"/>
              <a:gd name="T13" fmla="*/ 9 h 142"/>
              <a:gd name="T14" fmla="*/ 9 w 97"/>
              <a:gd name="T15" fmla="*/ 18 h 142"/>
              <a:gd name="T16" fmla="*/ 9 w 97"/>
              <a:gd name="T17" fmla="*/ 18 h 142"/>
              <a:gd name="T18" fmla="*/ 9 w 97"/>
              <a:gd name="T19" fmla="*/ 18 h 142"/>
              <a:gd name="T20" fmla="*/ 0 w 97"/>
              <a:gd name="T21" fmla="*/ 27 h 142"/>
              <a:gd name="T22" fmla="*/ 0 w 97"/>
              <a:gd name="T23" fmla="*/ 27 h 142"/>
              <a:gd name="T24" fmla="*/ 0 w 97"/>
              <a:gd name="T25" fmla="*/ 27 h 142"/>
              <a:gd name="T26" fmla="*/ 0 w 97"/>
              <a:gd name="T27" fmla="*/ 27 h 142"/>
              <a:gd name="T28" fmla="*/ 0 w 97"/>
              <a:gd name="T29" fmla="*/ 36 h 142"/>
              <a:gd name="T30" fmla="*/ 0 w 97"/>
              <a:gd name="T31" fmla="*/ 45 h 142"/>
              <a:gd name="T32" fmla="*/ 9 w 97"/>
              <a:gd name="T33" fmla="*/ 53 h 142"/>
              <a:gd name="T34" fmla="*/ 9 w 97"/>
              <a:gd name="T35" fmla="*/ 62 h 142"/>
              <a:gd name="T36" fmla="*/ 9 w 97"/>
              <a:gd name="T37" fmla="*/ 71 h 142"/>
              <a:gd name="T38" fmla="*/ 17 w 97"/>
              <a:gd name="T39" fmla="*/ 80 h 142"/>
              <a:gd name="T40" fmla="*/ 17 w 97"/>
              <a:gd name="T41" fmla="*/ 80 h 142"/>
              <a:gd name="T42" fmla="*/ 17 w 97"/>
              <a:gd name="T43" fmla="*/ 89 h 142"/>
              <a:gd name="T44" fmla="*/ 9 w 97"/>
              <a:gd name="T45" fmla="*/ 133 h 142"/>
              <a:gd name="T46" fmla="*/ 17 w 97"/>
              <a:gd name="T47" fmla="*/ 133 h 142"/>
              <a:gd name="T48" fmla="*/ 17 w 97"/>
              <a:gd name="T49" fmla="*/ 133 h 142"/>
              <a:gd name="T50" fmla="*/ 17 w 97"/>
              <a:gd name="T51" fmla="*/ 124 h 142"/>
              <a:gd name="T52" fmla="*/ 26 w 97"/>
              <a:gd name="T53" fmla="*/ 124 h 142"/>
              <a:gd name="T54" fmla="*/ 44 w 97"/>
              <a:gd name="T55" fmla="*/ 124 h 142"/>
              <a:gd name="T56" fmla="*/ 53 w 97"/>
              <a:gd name="T57" fmla="*/ 142 h 142"/>
              <a:gd name="T58" fmla="*/ 53 w 97"/>
              <a:gd name="T59" fmla="*/ 142 h 142"/>
              <a:gd name="T60" fmla="*/ 53 w 97"/>
              <a:gd name="T61" fmla="*/ 142 h 142"/>
              <a:gd name="T62" fmla="*/ 88 w 97"/>
              <a:gd name="T63" fmla="*/ 142 h 142"/>
              <a:gd name="T64" fmla="*/ 88 w 97"/>
              <a:gd name="T65" fmla="*/ 142 h 142"/>
              <a:gd name="T66" fmla="*/ 88 w 97"/>
              <a:gd name="T67" fmla="*/ 142 h 142"/>
              <a:gd name="T68" fmla="*/ 88 w 97"/>
              <a:gd name="T69" fmla="*/ 133 h 142"/>
              <a:gd name="T70" fmla="*/ 97 w 97"/>
              <a:gd name="T71" fmla="*/ 133 h 142"/>
              <a:gd name="T72" fmla="*/ 97 w 97"/>
              <a:gd name="T73" fmla="*/ 133 h 142"/>
              <a:gd name="T74" fmla="*/ 80 w 97"/>
              <a:gd name="T75" fmla="*/ 107 h 142"/>
              <a:gd name="T76" fmla="*/ 80 w 97"/>
              <a:gd name="T77" fmla="*/ 107 h 142"/>
              <a:gd name="T78" fmla="*/ 80 w 97"/>
              <a:gd name="T79" fmla="*/ 107 h 142"/>
              <a:gd name="T80" fmla="*/ 71 w 97"/>
              <a:gd name="T81" fmla="*/ 107 h 142"/>
              <a:gd name="T82" fmla="*/ 71 w 97"/>
              <a:gd name="T83" fmla="*/ 107 h 142"/>
              <a:gd name="T84" fmla="*/ 71 w 97"/>
              <a:gd name="T85" fmla="*/ 107 h 142"/>
              <a:gd name="T86" fmla="*/ 62 w 97"/>
              <a:gd name="T87" fmla="*/ 107 h 142"/>
              <a:gd name="T88" fmla="*/ 62 w 97"/>
              <a:gd name="T89" fmla="*/ 107 h 142"/>
              <a:gd name="T90" fmla="*/ 62 w 97"/>
              <a:gd name="T91" fmla="*/ 107 h 142"/>
              <a:gd name="T92" fmla="*/ 62 w 97"/>
              <a:gd name="T93" fmla="*/ 98 h 142"/>
              <a:gd name="T94" fmla="*/ 62 w 97"/>
              <a:gd name="T95" fmla="*/ 89 h 142"/>
              <a:gd name="T96" fmla="*/ 62 w 97"/>
              <a:gd name="T97" fmla="*/ 89 h 142"/>
              <a:gd name="T98" fmla="*/ 62 w 97"/>
              <a:gd name="T99" fmla="*/ 89 h 142"/>
              <a:gd name="T100" fmla="*/ 62 w 97"/>
              <a:gd name="T101" fmla="*/ 89 h 142"/>
              <a:gd name="T102" fmla="*/ 71 w 97"/>
              <a:gd name="T103" fmla="*/ 80 h 142"/>
              <a:gd name="T104" fmla="*/ 71 w 97"/>
              <a:gd name="T105" fmla="*/ 71 h 142"/>
              <a:gd name="T106" fmla="*/ 62 w 97"/>
              <a:gd name="T107" fmla="*/ 71 h 142"/>
              <a:gd name="T108" fmla="*/ 62 w 97"/>
              <a:gd name="T109" fmla="*/ 62 h 142"/>
              <a:gd name="T110" fmla="*/ 62 w 97"/>
              <a:gd name="T111" fmla="*/ 62 h 142"/>
              <a:gd name="T112" fmla="*/ 62 w 97"/>
              <a:gd name="T113" fmla="*/ 53 h 142"/>
              <a:gd name="T114" fmla="*/ 62 w 97"/>
              <a:gd name="T115" fmla="*/ 53 h 142"/>
              <a:gd name="T116" fmla="*/ 62 w 97"/>
              <a:gd name="T117" fmla="*/ 53 h 142"/>
              <a:gd name="T118" fmla="*/ 53 w 97"/>
              <a:gd name="T119" fmla="*/ 53 h 142"/>
              <a:gd name="T120" fmla="*/ 17 w 97"/>
              <a:gd name="T121" fmla="*/ 0 h 14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97"/>
              <a:gd name="T184" fmla="*/ 0 h 142"/>
              <a:gd name="T185" fmla="*/ 97 w 97"/>
              <a:gd name="T186" fmla="*/ 142 h 14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97" h="142">
                <a:moveTo>
                  <a:pt x="17" y="0"/>
                </a:moveTo>
                <a:lnTo>
                  <a:pt x="17" y="0"/>
                </a:lnTo>
                <a:lnTo>
                  <a:pt x="17" y="9"/>
                </a:lnTo>
                <a:lnTo>
                  <a:pt x="9" y="9"/>
                </a:lnTo>
                <a:lnTo>
                  <a:pt x="9" y="18"/>
                </a:lnTo>
                <a:lnTo>
                  <a:pt x="0" y="27"/>
                </a:lnTo>
                <a:lnTo>
                  <a:pt x="0" y="36"/>
                </a:lnTo>
                <a:lnTo>
                  <a:pt x="0" y="45"/>
                </a:lnTo>
                <a:lnTo>
                  <a:pt x="9" y="53"/>
                </a:lnTo>
                <a:lnTo>
                  <a:pt x="9" y="62"/>
                </a:lnTo>
                <a:lnTo>
                  <a:pt x="9" y="71"/>
                </a:lnTo>
                <a:lnTo>
                  <a:pt x="17" y="80"/>
                </a:lnTo>
                <a:lnTo>
                  <a:pt x="17" y="89"/>
                </a:lnTo>
                <a:lnTo>
                  <a:pt x="9" y="133"/>
                </a:lnTo>
                <a:lnTo>
                  <a:pt x="17" y="133"/>
                </a:lnTo>
                <a:lnTo>
                  <a:pt x="17" y="124"/>
                </a:lnTo>
                <a:lnTo>
                  <a:pt x="26" y="124"/>
                </a:lnTo>
                <a:lnTo>
                  <a:pt x="44" y="124"/>
                </a:lnTo>
                <a:lnTo>
                  <a:pt x="53" y="142"/>
                </a:lnTo>
                <a:lnTo>
                  <a:pt x="88" y="142"/>
                </a:lnTo>
                <a:lnTo>
                  <a:pt x="88" y="133"/>
                </a:lnTo>
                <a:lnTo>
                  <a:pt x="97" y="133"/>
                </a:lnTo>
                <a:lnTo>
                  <a:pt x="80" y="107"/>
                </a:lnTo>
                <a:lnTo>
                  <a:pt x="71" y="107"/>
                </a:lnTo>
                <a:lnTo>
                  <a:pt x="62" y="107"/>
                </a:lnTo>
                <a:lnTo>
                  <a:pt x="62" y="98"/>
                </a:lnTo>
                <a:lnTo>
                  <a:pt x="62" y="89"/>
                </a:lnTo>
                <a:lnTo>
                  <a:pt x="71" y="80"/>
                </a:lnTo>
                <a:lnTo>
                  <a:pt x="71" y="71"/>
                </a:lnTo>
                <a:lnTo>
                  <a:pt x="62" y="71"/>
                </a:lnTo>
                <a:lnTo>
                  <a:pt x="62" y="62"/>
                </a:lnTo>
                <a:lnTo>
                  <a:pt x="62" y="53"/>
                </a:lnTo>
                <a:lnTo>
                  <a:pt x="53" y="53"/>
                </a:lnTo>
                <a:lnTo>
                  <a:pt x="17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25" name="Freeform 759"/>
          <p:cNvSpPr>
            <a:spLocks/>
          </p:cNvSpPr>
          <p:nvPr/>
        </p:nvSpPr>
        <p:spPr bwMode="auto">
          <a:xfrm>
            <a:off x="5914949" y="4887875"/>
            <a:ext cx="291543" cy="225360"/>
          </a:xfrm>
          <a:custGeom>
            <a:avLst/>
            <a:gdLst>
              <a:gd name="T0" fmla="*/ 115 w 160"/>
              <a:gd name="T1" fmla="*/ 18 h 159"/>
              <a:gd name="T2" fmla="*/ 115 w 160"/>
              <a:gd name="T3" fmla="*/ 18 h 159"/>
              <a:gd name="T4" fmla="*/ 71 w 160"/>
              <a:gd name="T5" fmla="*/ 0 h 159"/>
              <a:gd name="T6" fmla="*/ 53 w 160"/>
              <a:gd name="T7" fmla="*/ 0 h 159"/>
              <a:gd name="T8" fmla="*/ 62 w 160"/>
              <a:gd name="T9" fmla="*/ 9 h 159"/>
              <a:gd name="T10" fmla="*/ 53 w 160"/>
              <a:gd name="T11" fmla="*/ 27 h 159"/>
              <a:gd name="T12" fmla="*/ 45 w 160"/>
              <a:gd name="T13" fmla="*/ 36 h 159"/>
              <a:gd name="T14" fmla="*/ 36 w 160"/>
              <a:gd name="T15" fmla="*/ 44 h 159"/>
              <a:gd name="T16" fmla="*/ 27 w 160"/>
              <a:gd name="T17" fmla="*/ 53 h 159"/>
              <a:gd name="T18" fmla="*/ 27 w 160"/>
              <a:gd name="T19" fmla="*/ 62 h 159"/>
              <a:gd name="T20" fmla="*/ 18 w 160"/>
              <a:gd name="T21" fmla="*/ 62 h 159"/>
              <a:gd name="T22" fmla="*/ 9 w 160"/>
              <a:gd name="T23" fmla="*/ 62 h 159"/>
              <a:gd name="T24" fmla="*/ 9 w 160"/>
              <a:gd name="T25" fmla="*/ 62 h 159"/>
              <a:gd name="T26" fmla="*/ 9 w 160"/>
              <a:gd name="T27" fmla="*/ 62 h 159"/>
              <a:gd name="T28" fmla="*/ 0 w 160"/>
              <a:gd name="T29" fmla="*/ 71 h 159"/>
              <a:gd name="T30" fmla="*/ 9 w 160"/>
              <a:gd name="T31" fmla="*/ 71 h 159"/>
              <a:gd name="T32" fmla="*/ 18 w 160"/>
              <a:gd name="T33" fmla="*/ 89 h 159"/>
              <a:gd name="T34" fmla="*/ 36 w 160"/>
              <a:gd name="T35" fmla="*/ 97 h 159"/>
              <a:gd name="T36" fmla="*/ 45 w 160"/>
              <a:gd name="T37" fmla="*/ 97 h 159"/>
              <a:gd name="T38" fmla="*/ 53 w 160"/>
              <a:gd name="T39" fmla="*/ 106 h 159"/>
              <a:gd name="T40" fmla="*/ 45 w 160"/>
              <a:gd name="T41" fmla="*/ 115 h 159"/>
              <a:gd name="T42" fmla="*/ 53 w 160"/>
              <a:gd name="T43" fmla="*/ 115 h 159"/>
              <a:gd name="T44" fmla="*/ 53 w 160"/>
              <a:gd name="T45" fmla="*/ 124 h 159"/>
              <a:gd name="T46" fmla="*/ 53 w 160"/>
              <a:gd name="T47" fmla="*/ 124 h 159"/>
              <a:gd name="T48" fmla="*/ 53 w 160"/>
              <a:gd name="T49" fmla="*/ 133 h 159"/>
              <a:gd name="T50" fmla="*/ 62 w 160"/>
              <a:gd name="T51" fmla="*/ 133 h 159"/>
              <a:gd name="T52" fmla="*/ 62 w 160"/>
              <a:gd name="T53" fmla="*/ 133 h 159"/>
              <a:gd name="T54" fmla="*/ 71 w 160"/>
              <a:gd name="T55" fmla="*/ 133 h 159"/>
              <a:gd name="T56" fmla="*/ 80 w 160"/>
              <a:gd name="T57" fmla="*/ 133 h 159"/>
              <a:gd name="T58" fmla="*/ 98 w 160"/>
              <a:gd name="T59" fmla="*/ 124 h 159"/>
              <a:gd name="T60" fmla="*/ 107 w 160"/>
              <a:gd name="T61" fmla="*/ 133 h 159"/>
              <a:gd name="T62" fmla="*/ 115 w 160"/>
              <a:gd name="T63" fmla="*/ 151 h 159"/>
              <a:gd name="T64" fmla="*/ 124 w 160"/>
              <a:gd name="T65" fmla="*/ 142 h 159"/>
              <a:gd name="T66" fmla="*/ 124 w 160"/>
              <a:gd name="T67" fmla="*/ 142 h 159"/>
              <a:gd name="T68" fmla="*/ 124 w 160"/>
              <a:gd name="T69" fmla="*/ 142 h 159"/>
              <a:gd name="T70" fmla="*/ 124 w 160"/>
              <a:gd name="T71" fmla="*/ 142 h 159"/>
              <a:gd name="T72" fmla="*/ 133 w 160"/>
              <a:gd name="T73" fmla="*/ 133 h 159"/>
              <a:gd name="T74" fmla="*/ 151 w 160"/>
              <a:gd name="T75" fmla="*/ 159 h 159"/>
              <a:gd name="T76" fmla="*/ 151 w 160"/>
              <a:gd name="T77" fmla="*/ 159 h 159"/>
              <a:gd name="T78" fmla="*/ 160 w 160"/>
              <a:gd name="T79" fmla="*/ 159 h 159"/>
              <a:gd name="T80" fmla="*/ 160 w 160"/>
              <a:gd name="T81" fmla="*/ 151 h 159"/>
              <a:gd name="T82" fmla="*/ 160 w 160"/>
              <a:gd name="T83" fmla="*/ 142 h 159"/>
              <a:gd name="T84" fmla="*/ 151 w 160"/>
              <a:gd name="T85" fmla="*/ 142 h 159"/>
              <a:gd name="T86" fmla="*/ 160 w 160"/>
              <a:gd name="T87" fmla="*/ 133 h 159"/>
              <a:gd name="T88" fmla="*/ 160 w 160"/>
              <a:gd name="T89" fmla="*/ 133 h 159"/>
              <a:gd name="T90" fmla="*/ 160 w 160"/>
              <a:gd name="T91" fmla="*/ 124 h 159"/>
              <a:gd name="T92" fmla="*/ 160 w 160"/>
              <a:gd name="T93" fmla="*/ 106 h 159"/>
              <a:gd name="T94" fmla="*/ 160 w 160"/>
              <a:gd name="T95" fmla="*/ 80 h 159"/>
              <a:gd name="T96" fmla="*/ 160 w 160"/>
              <a:gd name="T97" fmla="*/ 62 h 159"/>
              <a:gd name="T98" fmla="*/ 142 w 160"/>
              <a:gd name="T99" fmla="*/ 62 h 159"/>
              <a:gd name="T100" fmla="*/ 133 w 160"/>
              <a:gd name="T101" fmla="*/ 44 h 159"/>
              <a:gd name="T102" fmla="*/ 133 w 160"/>
              <a:gd name="T103" fmla="*/ 27 h 159"/>
              <a:gd name="T104" fmla="*/ 124 w 160"/>
              <a:gd name="T105" fmla="*/ 27 h 159"/>
              <a:gd name="T106" fmla="*/ 124 w 160"/>
              <a:gd name="T107" fmla="*/ 18 h 159"/>
              <a:gd name="T108" fmla="*/ 124 w 160"/>
              <a:gd name="T109" fmla="*/ 18 h 159"/>
              <a:gd name="T110" fmla="*/ 124 w 160"/>
              <a:gd name="T111" fmla="*/ 18 h 15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60"/>
              <a:gd name="T169" fmla="*/ 0 h 159"/>
              <a:gd name="T170" fmla="*/ 160 w 160"/>
              <a:gd name="T171" fmla="*/ 159 h 159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60" h="159">
                <a:moveTo>
                  <a:pt x="124" y="18"/>
                </a:moveTo>
                <a:lnTo>
                  <a:pt x="115" y="18"/>
                </a:lnTo>
                <a:lnTo>
                  <a:pt x="89" y="9"/>
                </a:lnTo>
                <a:lnTo>
                  <a:pt x="71" y="0"/>
                </a:lnTo>
                <a:lnTo>
                  <a:pt x="53" y="0"/>
                </a:lnTo>
                <a:lnTo>
                  <a:pt x="53" y="9"/>
                </a:lnTo>
                <a:lnTo>
                  <a:pt x="62" y="9"/>
                </a:lnTo>
                <a:lnTo>
                  <a:pt x="62" y="18"/>
                </a:lnTo>
                <a:lnTo>
                  <a:pt x="53" y="27"/>
                </a:lnTo>
                <a:lnTo>
                  <a:pt x="45" y="27"/>
                </a:lnTo>
                <a:lnTo>
                  <a:pt x="45" y="36"/>
                </a:lnTo>
                <a:lnTo>
                  <a:pt x="36" y="44"/>
                </a:lnTo>
                <a:lnTo>
                  <a:pt x="36" y="53"/>
                </a:lnTo>
                <a:lnTo>
                  <a:pt x="27" y="53"/>
                </a:lnTo>
                <a:lnTo>
                  <a:pt x="27" y="62"/>
                </a:lnTo>
                <a:lnTo>
                  <a:pt x="18" y="62"/>
                </a:lnTo>
                <a:lnTo>
                  <a:pt x="9" y="62"/>
                </a:lnTo>
                <a:lnTo>
                  <a:pt x="9" y="71"/>
                </a:lnTo>
                <a:lnTo>
                  <a:pt x="0" y="71"/>
                </a:lnTo>
                <a:lnTo>
                  <a:pt x="9" y="71"/>
                </a:lnTo>
                <a:lnTo>
                  <a:pt x="18" y="89"/>
                </a:lnTo>
                <a:lnTo>
                  <a:pt x="27" y="89"/>
                </a:lnTo>
                <a:lnTo>
                  <a:pt x="36" y="97"/>
                </a:lnTo>
                <a:lnTo>
                  <a:pt x="45" y="97"/>
                </a:lnTo>
                <a:lnTo>
                  <a:pt x="45" y="106"/>
                </a:lnTo>
                <a:lnTo>
                  <a:pt x="53" y="106"/>
                </a:lnTo>
                <a:lnTo>
                  <a:pt x="45" y="115"/>
                </a:lnTo>
                <a:lnTo>
                  <a:pt x="53" y="124"/>
                </a:lnTo>
                <a:lnTo>
                  <a:pt x="53" y="115"/>
                </a:lnTo>
                <a:lnTo>
                  <a:pt x="53" y="124"/>
                </a:lnTo>
                <a:lnTo>
                  <a:pt x="53" y="133"/>
                </a:lnTo>
                <a:lnTo>
                  <a:pt x="62" y="133"/>
                </a:lnTo>
                <a:lnTo>
                  <a:pt x="71" y="133"/>
                </a:lnTo>
                <a:lnTo>
                  <a:pt x="80" y="133"/>
                </a:lnTo>
                <a:lnTo>
                  <a:pt x="89" y="124"/>
                </a:lnTo>
                <a:lnTo>
                  <a:pt x="98" y="124"/>
                </a:lnTo>
                <a:lnTo>
                  <a:pt x="107" y="133"/>
                </a:lnTo>
                <a:lnTo>
                  <a:pt x="115" y="133"/>
                </a:lnTo>
                <a:lnTo>
                  <a:pt x="115" y="151"/>
                </a:lnTo>
                <a:lnTo>
                  <a:pt x="124" y="151"/>
                </a:lnTo>
                <a:lnTo>
                  <a:pt x="124" y="142"/>
                </a:lnTo>
                <a:lnTo>
                  <a:pt x="133" y="133"/>
                </a:lnTo>
                <a:lnTo>
                  <a:pt x="142" y="142"/>
                </a:lnTo>
                <a:lnTo>
                  <a:pt x="151" y="159"/>
                </a:lnTo>
                <a:lnTo>
                  <a:pt x="160" y="159"/>
                </a:lnTo>
                <a:lnTo>
                  <a:pt x="160" y="151"/>
                </a:lnTo>
                <a:lnTo>
                  <a:pt x="160" y="142"/>
                </a:lnTo>
                <a:lnTo>
                  <a:pt x="151" y="142"/>
                </a:lnTo>
                <a:lnTo>
                  <a:pt x="160" y="133"/>
                </a:lnTo>
                <a:lnTo>
                  <a:pt x="160" y="124"/>
                </a:lnTo>
                <a:lnTo>
                  <a:pt x="160" y="106"/>
                </a:lnTo>
                <a:lnTo>
                  <a:pt x="160" y="80"/>
                </a:lnTo>
                <a:lnTo>
                  <a:pt x="160" y="71"/>
                </a:lnTo>
                <a:lnTo>
                  <a:pt x="160" y="62"/>
                </a:lnTo>
                <a:lnTo>
                  <a:pt x="142" y="62"/>
                </a:lnTo>
                <a:lnTo>
                  <a:pt x="142" y="53"/>
                </a:lnTo>
                <a:lnTo>
                  <a:pt x="133" y="44"/>
                </a:lnTo>
                <a:lnTo>
                  <a:pt x="133" y="36"/>
                </a:lnTo>
                <a:lnTo>
                  <a:pt x="133" y="27"/>
                </a:lnTo>
                <a:lnTo>
                  <a:pt x="124" y="27"/>
                </a:lnTo>
                <a:lnTo>
                  <a:pt x="124" y="1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26" name="Freeform 760"/>
          <p:cNvSpPr>
            <a:spLocks/>
          </p:cNvSpPr>
          <p:nvPr/>
        </p:nvSpPr>
        <p:spPr bwMode="auto">
          <a:xfrm>
            <a:off x="5818375" y="5001264"/>
            <a:ext cx="178571" cy="100633"/>
          </a:xfrm>
          <a:custGeom>
            <a:avLst/>
            <a:gdLst>
              <a:gd name="T0" fmla="*/ 53 w 98"/>
              <a:gd name="T1" fmla="*/ 0 h 71"/>
              <a:gd name="T2" fmla="*/ 53 w 98"/>
              <a:gd name="T3" fmla="*/ 0 h 71"/>
              <a:gd name="T4" fmla="*/ 53 w 98"/>
              <a:gd name="T5" fmla="*/ 0 h 71"/>
              <a:gd name="T6" fmla="*/ 53 w 98"/>
              <a:gd name="T7" fmla="*/ 0 h 71"/>
              <a:gd name="T8" fmla="*/ 44 w 98"/>
              <a:gd name="T9" fmla="*/ 0 h 71"/>
              <a:gd name="T10" fmla="*/ 44 w 98"/>
              <a:gd name="T11" fmla="*/ 0 h 71"/>
              <a:gd name="T12" fmla="*/ 44 w 98"/>
              <a:gd name="T13" fmla="*/ 0 h 71"/>
              <a:gd name="T14" fmla="*/ 44 w 98"/>
              <a:gd name="T15" fmla="*/ 0 h 71"/>
              <a:gd name="T16" fmla="*/ 9 w 98"/>
              <a:gd name="T17" fmla="*/ 0 h 71"/>
              <a:gd name="T18" fmla="*/ 9 w 98"/>
              <a:gd name="T19" fmla="*/ 9 h 71"/>
              <a:gd name="T20" fmla="*/ 9 w 98"/>
              <a:gd name="T21" fmla="*/ 9 h 71"/>
              <a:gd name="T22" fmla="*/ 9 w 98"/>
              <a:gd name="T23" fmla="*/ 9 h 71"/>
              <a:gd name="T24" fmla="*/ 9 w 98"/>
              <a:gd name="T25" fmla="*/ 9 h 71"/>
              <a:gd name="T26" fmla="*/ 9 w 98"/>
              <a:gd name="T27" fmla="*/ 17 h 71"/>
              <a:gd name="T28" fmla="*/ 0 w 98"/>
              <a:gd name="T29" fmla="*/ 17 h 71"/>
              <a:gd name="T30" fmla="*/ 0 w 98"/>
              <a:gd name="T31" fmla="*/ 26 h 71"/>
              <a:gd name="T32" fmla="*/ 0 w 98"/>
              <a:gd name="T33" fmla="*/ 26 h 71"/>
              <a:gd name="T34" fmla="*/ 0 w 98"/>
              <a:gd name="T35" fmla="*/ 35 h 71"/>
              <a:gd name="T36" fmla="*/ 0 w 98"/>
              <a:gd name="T37" fmla="*/ 35 h 71"/>
              <a:gd name="T38" fmla="*/ 9 w 98"/>
              <a:gd name="T39" fmla="*/ 44 h 71"/>
              <a:gd name="T40" fmla="*/ 0 w 98"/>
              <a:gd name="T41" fmla="*/ 53 h 71"/>
              <a:gd name="T42" fmla="*/ 9 w 98"/>
              <a:gd name="T43" fmla="*/ 62 h 71"/>
              <a:gd name="T44" fmla="*/ 9 w 98"/>
              <a:gd name="T45" fmla="*/ 62 h 71"/>
              <a:gd name="T46" fmla="*/ 9 w 98"/>
              <a:gd name="T47" fmla="*/ 71 h 71"/>
              <a:gd name="T48" fmla="*/ 18 w 98"/>
              <a:gd name="T49" fmla="*/ 71 h 71"/>
              <a:gd name="T50" fmla="*/ 27 w 98"/>
              <a:gd name="T51" fmla="*/ 71 h 71"/>
              <a:gd name="T52" fmla="*/ 27 w 98"/>
              <a:gd name="T53" fmla="*/ 71 h 71"/>
              <a:gd name="T54" fmla="*/ 36 w 98"/>
              <a:gd name="T55" fmla="*/ 71 h 71"/>
              <a:gd name="T56" fmla="*/ 44 w 98"/>
              <a:gd name="T57" fmla="*/ 62 h 71"/>
              <a:gd name="T58" fmla="*/ 53 w 98"/>
              <a:gd name="T59" fmla="*/ 62 h 71"/>
              <a:gd name="T60" fmla="*/ 62 w 98"/>
              <a:gd name="T61" fmla="*/ 62 h 71"/>
              <a:gd name="T62" fmla="*/ 53 w 98"/>
              <a:gd name="T63" fmla="*/ 53 h 71"/>
              <a:gd name="T64" fmla="*/ 62 w 98"/>
              <a:gd name="T65" fmla="*/ 53 h 71"/>
              <a:gd name="T66" fmla="*/ 62 w 98"/>
              <a:gd name="T67" fmla="*/ 44 h 71"/>
              <a:gd name="T68" fmla="*/ 71 w 98"/>
              <a:gd name="T69" fmla="*/ 35 h 71"/>
              <a:gd name="T70" fmla="*/ 80 w 98"/>
              <a:gd name="T71" fmla="*/ 44 h 71"/>
              <a:gd name="T72" fmla="*/ 80 w 98"/>
              <a:gd name="T73" fmla="*/ 44 h 71"/>
              <a:gd name="T74" fmla="*/ 89 w 98"/>
              <a:gd name="T75" fmla="*/ 44 h 71"/>
              <a:gd name="T76" fmla="*/ 98 w 98"/>
              <a:gd name="T77" fmla="*/ 44 h 71"/>
              <a:gd name="T78" fmla="*/ 98 w 98"/>
              <a:gd name="T79" fmla="*/ 44 h 71"/>
              <a:gd name="T80" fmla="*/ 89 w 98"/>
              <a:gd name="T81" fmla="*/ 35 h 71"/>
              <a:gd name="T82" fmla="*/ 98 w 98"/>
              <a:gd name="T83" fmla="*/ 26 h 71"/>
              <a:gd name="T84" fmla="*/ 89 w 98"/>
              <a:gd name="T85" fmla="*/ 26 h 71"/>
              <a:gd name="T86" fmla="*/ 89 w 98"/>
              <a:gd name="T87" fmla="*/ 17 h 71"/>
              <a:gd name="T88" fmla="*/ 89 w 98"/>
              <a:gd name="T89" fmla="*/ 17 h 71"/>
              <a:gd name="T90" fmla="*/ 80 w 98"/>
              <a:gd name="T91" fmla="*/ 17 h 71"/>
              <a:gd name="T92" fmla="*/ 80 w 98"/>
              <a:gd name="T93" fmla="*/ 17 h 71"/>
              <a:gd name="T94" fmla="*/ 80 w 98"/>
              <a:gd name="T95" fmla="*/ 17 h 71"/>
              <a:gd name="T96" fmla="*/ 71 w 98"/>
              <a:gd name="T97" fmla="*/ 17 h 71"/>
              <a:gd name="T98" fmla="*/ 71 w 98"/>
              <a:gd name="T99" fmla="*/ 17 h 71"/>
              <a:gd name="T100" fmla="*/ 62 w 98"/>
              <a:gd name="T101" fmla="*/ 17 h 71"/>
              <a:gd name="T102" fmla="*/ 53 w 98"/>
              <a:gd name="T103" fmla="*/ 0 h 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98"/>
              <a:gd name="T157" fmla="*/ 0 h 71"/>
              <a:gd name="T158" fmla="*/ 98 w 98"/>
              <a:gd name="T159" fmla="*/ 71 h 71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98" h="71">
                <a:moveTo>
                  <a:pt x="53" y="0"/>
                </a:moveTo>
                <a:lnTo>
                  <a:pt x="53" y="0"/>
                </a:lnTo>
                <a:lnTo>
                  <a:pt x="44" y="0"/>
                </a:lnTo>
                <a:lnTo>
                  <a:pt x="9" y="0"/>
                </a:lnTo>
                <a:lnTo>
                  <a:pt x="9" y="9"/>
                </a:lnTo>
                <a:lnTo>
                  <a:pt x="9" y="17"/>
                </a:lnTo>
                <a:lnTo>
                  <a:pt x="0" y="17"/>
                </a:lnTo>
                <a:lnTo>
                  <a:pt x="0" y="26"/>
                </a:lnTo>
                <a:lnTo>
                  <a:pt x="0" y="35"/>
                </a:lnTo>
                <a:lnTo>
                  <a:pt x="9" y="44"/>
                </a:lnTo>
                <a:lnTo>
                  <a:pt x="0" y="53"/>
                </a:lnTo>
                <a:lnTo>
                  <a:pt x="9" y="62"/>
                </a:lnTo>
                <a:lnTo>
                  <a:pt x="9" y="71"/>
                </a:lnTo>
                <a:lnTo>
                  <a:pt x="18" y="71"/>
                </a:lnTo>
                <a:lnTo>
                  <a:pt x="27" y="71"/>
                </a:lnTo>
                <a:lnTo>
                  <a:pt x="36" y="71"/>
                </a:lnTo>
                <a:lnTo>
                  <a:pt x="44" y="62"/>
                </a:lnTo>
                <a:lnTo>
                  <a:pt x="53" y="62"/>
                </a:lnTo>
                <a:lnTo>
                  <a:pt x="62" y="62"/>
                </a:lnTo>
                <a:lnTo>
                  <a:pt x="53" y="53"/>
                </a:lnTo>
                <a:lnTo>
                  <a:pt x="62" y="53"/>
                </a:lnTo>
                <a:lnTo>
                  <a:pt x="62" y="44"/>
                </a:lnTo>
                <a:lnTo>
                  <a:pt x="71" y="35"/>
                </a:lnTo>
                <a:lnTo>
                  <a:pt x="80" y="44"/>
                </a:lnTo>
                <a:lnTo>
                  <a:pt x="89" y="44"/>
                </a:lnTo>
                <a:lnTo>
                  <a:pt x="98" y="44"/>
                </a:lnTo>
                <a:lnTo>
                  <a:pt x="89" y="35"/>
                </a:lnTo>
                <a:lnTo>
                  <a:pt x="98" y="26"/>
                </a:lnTo>
                <a:lnTo>
                  <a:pt x="89" y="26"/>
                </a:lnTo>
                <a:lnTo>
                  <a:pt x="89" y="17"/>
                </a:lnTo>
                <a:lnTo>
                  <a:pt x="80" y="17"/>
                </a:lnTo>
                <a:lnTo>
                  <a:pt x="71" y="17"/>
                </a:lnTo>
                <a:lnTo>
                  <a:pt x="62" y="17"/>
                </a:lnTo>
                <a:lnTo>
                  <a:pt x="53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27" name="Freeform 761"/>
          <p:cNvSpPr>
            <a:spLocks/>
          </p:cNvSpPr>
          <p:nvPr/>
        </p:nvSpPr>
        <p:spPr bwMode="auto">
          <a:xfrm>
            <a:off x="5834775" y="5063627"/>
            <a:ext cx="225946" cy="201266"/>
          </a:xfrm>
          <a:custGeom>
            <a:avLst/>
            <a:gdLst>
              <a:gd name="T0" fmla="*/ 115 w 124"/>
              <a:gd name="T1" fmla="*/ 18 h 142"/>
              <a:gd name="T2" fmla="*/ 106 w 124"/>
              <a:gd name="T3" fmla="*/ 18 h 142"/>
              <a:gd name="T4" fmla="*/ 106 w 124"/>
              <a:gd name="T5" fmla="*/ 27 h 142"/>
              <a:gd name="T6" fmla="*/ 97 w 124"/>
              <a:gd name="T7" fmla="*/ 9 h 142"/>
              <a:gd name="T8" fmla="*/ 97 w 124"/>
              <a:gd name="T9" fmla="*/ 9 h 142"/>
              <a:gd name="T10" fmla="*/ 97 w 124"/>
              <a:gd name="T11" fmla="*/ 9 h 142"/>
              <a:gd name="T12" fmla="*/ 97 w 124"/>
              <a:gd name="T13" fmla="*/ 9 h 142"/>
              <a:gd name="T14" fmla="*/ 97 w 124"/>
              <a:gd name="T15" fmla="*/ 9 h 142"/>
              <a:gd name="T16" fmla="*/ 97 w 124"/>
              <a:gd name="T17" fmla="*/ 9 h 142"/>
              <a:gd name="T18" fmla="*/ 97 w 124"/>
              <a:gd name="T19" fmla="*/ 9 h 142"/>
              <a:gd name="T20" fmla="*/ 89 w 124"/>
              <a:gd name="T21" fmla="*/ 9 h 142"/>
              <a:gd name="T22" fmla="*/ 89 w 124"/>
              <a:gd name="T23" fmla="*/ 9 h 142"/>
              <a:gd name="T24" fmla="*/ 80 w 124"/>
              <a:gd name="T25" fmla="*/ 9 h 142"/>
              <a:gd name="T26" fmla="*/ 80 w 124"/>
              <a:gd name="T27" fmla="*/ 9 h 142"/>
              <a:gd name="T28" fmla="*/ 80 w 124"/>
              <a:gd name="T29" fmla="*/ 9 h 142"/>
              <a:gd name="T30" fmla="*/ 71 w 124"/>
              <a:gd name="T31" fmla="*/ 9 h 142"/>
              <a:gd name="T32" fmla="*/ 71 w 124"/>
              <a:gd name="T33" fmla="*/ 9 h 142"/>
              <a:gd name="T34" fmla="*/ 62 w 124"/>
              <a:gd name="T35" fmla="*/ 0 h 142"/>
              <a:gd name="T36" fmla="*/ 62 w 124"/>
              <a:gd name="T37" fmla="*/ 0 h 142"/>
              <a:gd name="T38" fmla="*/ 62 w 124"/>
              <a:gd name="T39" fmla="*/ 9 h 142"/>
              <a:gd name="T40" fmla="*/ 53 w 124"/>
              <a:gd name="T41" fmla="*/ 18 h 142"/>
              <a:gd name="T42" fmla="*/ 62 w 124"/>
              <a:gd name="T43" fmla="*/ 18 h 142"/>
              <a:gd name="T44" fmla="*/ 18 w 124"/>
              <a:gd name="T45" fmla="*/ 35 h 142"/>
              <a:gd name="T46" fmla="*/ 0 w 124"/>
              <a:gd name="T47" fmla="*/ 35 h 142"/>
              <a:gd name="T48" fmla="*/ 0 w 124"/>
              <a:gd name="T49" fmla="*/ 35 h 142"/>
              <a:gd name="T50" fmla="*/ 0 w 124"/>
              <a:gd name="T51" fmla="*/ 35 h 142"/>
              <a:gd name="T52" fmla="*/ 0 w 124"/>
              <a:gd name="T53" fmla="*/ 35 h 142"/>
              <a:gd name="T54" fmla="*/ 0 w 124"/>
              <a:gd name="T55" fmla="*/ 35 h 142"/>
              <a:gd name="T56" fmla="*/ 0 w 124"/>
              <a:gd name="T57" fmla="*/ 44 h 142"/>
              <a:gd name="T58" fmla="*/ 0 w 124"/>
              <a:gd name="T59" fmla="*/ 44 h 142"/>
              <a:gd name="T60" fmla="*/ 0 w 124"/>
              <a:gd name="T61" fmla="*/ 44 h 142"/>
              <a:gd name="T62" fmla="*/ 0 w 124"/>
              <a:gd name="T63" fmla="*/ 44 h 142"/>
              <a:gd name="T64" fmla="*/ 9 w 124"/>
              <a:gd name="T65" fmla="*/ 44 h 142"/>
              <a:gd name="T66" fmla="*/ 9 w 124"/>
              <a:gd name="T67" fmla="*/ 53 h 142"/>
              <a:gd name="T68" fmla="*/ 9 w 124"/>
              <a:gd name="T69" fmla="*/ 53 h 142"/>
              <a:gd name="T70" fmla="*/ 18 w 124"/>
              <a:gd name="T71" fmla="*/ 53 h 142"/>
              <a:gd name="T72" fmla="*/ 9 w 124"/>
              <a:gd name="T73" fmla="*/ 71 h 142"/>
              <a:gd name="T74" fmla="*/ 35 w 124"/>
              <a:gd name="T75" fmla="*/ 124 h 142"/>
              <a:gd name="T76" fmla="*/ 62 w 124"/>
              <a:gd name="T77" fmla="*/ 142 h 142"/>
              <a:gd name="T78" fmla="*/ 62 w 124"/>
              <a:gd name="T79" fmla="*/ 124 h 142"/>
              <a:gd name="T80" fmla="*/ 89 w 124"/>
              <a:gd name="T81" fmla="*/ 115 h 142"/>
              <a:gd name="T82" fmla="*/ 89 w 124"/>
              <a:gd name="T83" fmla="*/ 106 h 142"/>
              <a:gd name="T84" fmla="*/ 97 w 124"/>
              <a:gd name="T85" fmla="*/ 124 h 142"/>
              <a:gd name="T86" fmla="*/ 115 w 124"/>
              <a:gd name="T87" fmla="*/ 124 h 142"/>
              <a:gd name="T88" fmla="*/ 115 w 124"/>
              <a:gd name="T89" fmla="*/ 115 h 142"/>
              <a:gd name="T90" fmla="*/ 124 w 124"/>
              <a:gd name="T91" fmla="*/ 106 h 142"/>
              <a:gd name="T92" fmla="*/ 124 w 124"/>
              <a:gd name="T93" fmla="*/ 97 h 142"/>
              <a:gd name="T94" fmla="*/ 106 w 124"/>
              <a:gd name="T95" fmla="*/ 97 h 142"/>
              <a:gd name="T96" fmla="*/ 89 w 124"/>
              <a:gd name="T97" fmla="*/ 62 h 142"/>
              <a:gd name="T98" fmla="*/ 115 w 124"/>
              <a:gd name="T99" fmla="*/ 35 h 142"/>
              <a:gd name="T100" fmla="*/ 115 w 124"/>
              <a:gd name="T101" fmla="*/ 27 h 142"/>
              <a:gd name="T102" fmla="*/ 115 w 124"/>
              <a:gd name="T103" fmla="*/ 18 h 142"/>
              <a:gd name="T104" fmla="*/ 115 w 124"/>
              <a:gd name="T105" fmla="*/ 18 h 142"/>
              <a:gd name="T106" fmla="*/ 115 w 124"/>
              <a:gd name="T107" fmla="*/ 18 h 142"/>
              <a:gd name="T108" fmla="*/ 115 w 124"/>
              <a:gd name="T109" fmla="*/ 18 h 142"/>
              <a:gd name="T110" fmla="*/ 115 w 124"/>
              <a:gd name="T111" fmla="*/ 18 h 14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24"/>
              <a:gd name="T169" fmla="*/ 0 h 142"/>
              <a:gd name="T170" fmla="*/ 124 w 124"/>
              <a:gd name="T171" fmla="*/ 142 h 142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24" h="142">
                <a:moveTo>
                  <a:pt x="115" y="18"/>
                </a:moveTo>
                <a:lnTo>
                  <a:pt x="106" y="18"/>
                </a:lnTo>
                <a:lnTo>
                  <a:pt x="106" y="27"/>
                </a:lnTo>
                <a:lnTo>
                  <a:pt x="97" y="9"/>
                </a:lnTo>
                <a:lnTo>
                  <a:pt x="89" y="9"/>
                </a:lnTo>
                <a:lnTo>
                  <a:pt x="80" y="9"/>
                </a:lnTo>
                <a:lnTo>
                  <a:pt x="71" y="9"/>
                </a:lnTo>
                <a:lnTo>
                  <a:pt x="62" y="0"/>
                </a:lnTo>
                <a:lnTo>
                  <a:pt x="62" y="9"/>
                </a:lnTo>
                <a:lnTo>
                  <a:pt x="53" y="18"/>
                </a:lnTo>
                <a:lnTo>
                  <a:pt x="62" y="18"/>
                </a:lnTo>
                <a:lnTo>
                  <a:pt x="18" y="35"/>
                </a:lnTo>
                <a:lnTo>
                  <a:pt x="0" y="35"/>
                </a:lnTo>
                <a:lnTo>
                  <a:pt x="0" y="44"/>
                </a:lnTo>
                <a:lnTo>
                  <a:pt x="9" y="44"/>
                </a:lnTo>
                <a:lnTo>
                  <a:pt x="9" y="53"/>
                </a:lnTo>
                <a:lnTo>
                  <a:pt x="18" y="53"/>
                </a:lnTo>
                <a:lnTo>
                  <a:pt x="9" y="71"/>
                </a:lnTo>
                <a:lnTo>
                  <a:pt x="35" y="124"/>
                </a:lnTo>
                <a:lnTo>
                  <a:pt x="62" y="142"/>
                </a:lnTo>
                <a:lnTo>
                  <a:pt x="62" y="124"/>
                </a:lnTo>
                <a:lnTo>
                  <a:pt x="89" y="115"/>
                </a:lnTo>
                <a:lnTo>
                  <a:pt x="89" y="106"/>
                </a:lnTo>
                <a:lnTo>
                  <a:pt x="97" y="124"/>
                </a:lnTo>
                <a:lnTo>
                  <a:pt x="115" y="124"/>
                </a:lnTo>
                <a:lnTo>
                  <a:pt x="115" y="115"/>
                </a:lnTo>
                <a:lnTo>
                  <a:pt x="124" y="106"/>
                </a:lnTo>
                <a:lnTo>
                  <a:pt x="124" y="97"/>
                </a:lnTo>
                <a:lnTo>
                  <a:pt x="106" y="97"/>
                </a:lnTo>
                <a:lnTo>
                  <a:pt x="89" y="62"/>
                </a:lnTo>
                <a:lnTo>
                  <a:pt x="115" y="35"/>
                </a:lnTo>
                <a:lnTo>
                  <a:pt x="115" y="27"/>
                </a:lnTo>
                <a:lnTo>
                  <a:pt x="115" y="1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28" name="Freeform 762"/>
          <p:cNvSpPr>
            <a:spLocks/>
          </p:cNvSpPr>
          <p:nvPr/>
        </p:nvSpPr>
        <p:spPr bwMode="auto">
          <a:xfrm>
            <a:off x="6140894" y="5014019"/>
            <a:ext cx="324342" cy="437964"/>
          </a:xfrm>
          <a:custGeom>
            <a:avLst/>
            <a:gdLst>
              <a:gd name="T0" fmla="*/ 71 w 178"/>
              <a:gd name="T1" fmla="*/ 8 h 309"/>
              <a:gd name="T2" fmla="*/ 53 w 178"/>
              <a:gd name="T3" fmla="*/ 8 h 309"/>
              <a:gd name="T4" fmla="*/ 45 w 178"/>
              <a:gd name="T5" fmla="*/ 17 h 309"/>
              <a:gd name="T6" fmla="*/ 45 w 178"/>
              <a:gd name="T7" fmla="*/ 17 h 309"/>
              <a:gd name="T8" fmla="*/ 45 w 178"/>
              <a:gd name="T9" fmla="*/ 35 h 309"/>
              <a:gd name="T10" fmla="*/ 45 w 178"/>
              <a:gd name="T11" fmla="*/ 44 h 309"/>
              <a:gd name="T12" fmla="*/ 45 w 178"/>
              <a:gd name="T13" fmla="*/ 44 h 309"/>
              <a:gd name="T14" fmla="*/ 45 w 178"/>
              <a:gd name="T15" fmla="*/ 44 h 309"/>
              <a:gd name="T16" fmla="*/ 45 w 178"/>
              <a:gd name="T17" fmla="*/ 44 h 309"/>
              <a:gd name="T18" fmla="*/ 36 w 178"/>
              <a:gd name="T19" fmla="*/ 44 h 309"/>
              <a:gd name="T20" fmla="*/ 36 w 178"/>
              <a:gd name="T21" fmla="*/ 53 h 309"/>
              <a:gd name="T22" fmla="*/ 36 w 178"/>
              <a:gd name="T23" fmla="*/ 53 h 309"/>
              <a:gd name="T24" fmla="*/ 36 w 178"/>
              <a:gd name="T25" fmla="*/ 62 h 309"/>
              <a:gd name="T26" fmla="*/ 45 w 178"/>
              <a:gd name="T27" fmla="*/ 70 h 309"/>
              <a:gd name="T28" fmla="*/ 45 w 178"/>
              <a:gd name="T29" fmla="*/ 70 h 309"/>
              <a:gd name="T30" fmla="*/ 53 w 178"/>
              <a:gd name="T31" fmla="*/ 79 h 309"/>
              <a:gd name="T32" fmla="*/ 62 w 178"/>
              <a:gd name="T33" fmla="*/ 79 h 309"/>
              <a:gd name="T34" fmla="*/ 45 w 178"/>
              <a:gd name="T35" fmla="*/ 115 h 309"/>
              <a:gd name="T36" fmla="*/ 45 w 178"/>
              <a:gd name="T37" fmla="*/ 123 h 309"/>
              <a:gd name="T38" fmla="*/ 18 w 178"/>
              <a:gd name="T39" fmla="*/ 185 h 309"/>
              <a:gd name="T40" fmla="*/ 0 w 178"/>
              <a:gd name="T41" fmla="*/ 185 h 309"/>
              <a:gd name="T42" fmla="*/ 9 w 178"/>
              <a:gd name="T43" fmla="*/ 203 h 309"/>
              <a:gd name="T44" fmla="*/ 27 w 178"/>
              <a:gd name="T45" fmla="*/ 194 h 309"/>
              <a:gd name="T46" fmla="*/ 36 w 178"/>
              <a:gd name="T47" fmla="*/ 185 h 309"/>
              <a:gd name="T48" fmla="*/ 36 w 178"/>
              <a:gd name="T49" fmla="*/ 194 h 309"/>
              <a:gd name="T50" fmla="*/ 45 w 178"/>
              <a:gd name="T51" fmla="*/ 194 h 309"/>
              <a:gd name="T52" fmla="*/ 53 w 178"/>
              <a:gd name="T53" fmla="*/ 221 h 309"/>
              <a:gd name="T54" fmla="*/ 45 w 178"/>
              <a:gd name="T55" fmla="*/ 230 h 309"/>
              <a:gd name="T56" fmla="*/ 36 w 178"/>
              <a:gd name="T57" fmla="*/ 238 h 309"/>
              <a:gd name="T58" fmla="*/ 45 w 178"/>
              <a:gd name="T59" fmla="*/ 238 h 309"/>
              <a:gd name="T60" fmla="*/ 53 w 178"/>
              <a:gd name="T61" fmla="*/ 247 h 309"/>
              <a:gd name="T62" fmla="*/ 53 w 178"/>
              <a:gd name="T63" fmla="*/ 256 h 309"/>
              <a:gd name="T64" fmla="*/ 80 w 178"/>
              <a:gd name="T65" fmla="*/ 283 h 309"/>
              <a:gd name="T66" fmla="*/ 98 w 178"/>
              <a:gd name="T67" fmla="*/ 283 h 309"/>
              <a:gd name="T68" fmla="*/ 89 w 178"/>
              <a:gd name="T69" fmla="*/ 292 h 309"/>
              <a:gd name="T70" fmla="*/ 89 w 178"/>
              <a:gd name="T71" fmla="*/ 300 h 309"/>
              <a:gd name="T72" fmla="*/ 89 w 178"/>
              <a:gd name="T73" fmla="*/ 300 h 309"/>
              <a:gd name="T74" fmla="*/ 89 w 178"/>
              <a:gd name="T75" fmla="*/ 309 h 309"/>
              <a:gd name="T76" fmla="*/ 98 w 178"/>
              <a:gd name="T77" fmla="*/ 283 h 309"/>
              <a:gd name="T78" fmla="*/ 107 w 178"/>
              <a:gd name="T79" fmla="*/ 265 h 309"/>
              <a:gd name="T80" fmla="*/ 107 w 178"/>
              <a:gd name="T81" fmla="*/ 247 h 309"/>
              <a:gd name="T82" fmla="*/ 107 w 178"/>
              <a:gd name="T83" fmla="*/ 230 h 309"/>
              <a:gd name="T84" fmla="*/ 45 w 178"/>
              <a:gd name="T85" fmla="*/ 185 h 309"/>
              <a:gd name="T86" fmla="*/ 53 w 178"/>
              <a:gd name="T87" fmla="*/ 168 h 309"/>
              <a:gd name="T88" fmla="*/ 71 w 178"/>
              <a:gd name="T89" fmla="*/ 150 h 309"/>
              <a:gd name="T90" fmla="*/ 133 w 178"/>
              <a:gd name="T91" fmla="*/ 150 h 309"/>
              <a:gd name="T92" fmla="*/ 169 w 178"/>
              <a:gd name="T93" fmla="*/ 150 h 309"/>
              <a:gd name="T94" fmla="*/ 178 w 178"/>
              <a:gd name="T95" fmla="*/ 141 h 309"/>
              <a:gd name="T96" fmla="*/ 169 w 178"/>
              <a:gd name="T97" fmla="*/ 123 h 309"/>
              <a:gd name="T98" fmla="*/ 160 w 178"/>
              <a:gd name="T99" fmla="*/ 53 h 309"/>
              <a:gd name="T100" fmla="*/ 151 w 178"/>
              <a:gd name="T101" fmla="*/ 44 h 309"/>
              <a:gd name="T102" fmla="*/ 142 w 178"/>
              <a:gd name="T103" fmla="*/ 26 h 309"/>
              <a:gd name="T104" fmla="*/ 133 w 178"/>
              <a:gd name="T105" fmla="*/ 17 h 309"/>
              <a:gd name="T106" fmla="*/ 124 w 178"/>
              <a:gd name="T107" fmla="*/ 17 h 309"/>
              <a:gd name="T108" fmla="*/ 115 w 178"/>
              <a:gd name="T109" fmla="*/ 8 h 309"/>
              <a:gd name="T110" fmla="*/ 115 w 178"/>
              <a:gd name="T111" fmla="*/ 8 h 309"/>
              <a:gd name="T112" fmla="*/ 107 w 178"/>
              <a:gd name="T113" fmla="*/ 0 h 309"/>
              <a:gd name="T114" fmla="*/ 107 w 178"/>
              <a:gd name="T115" fmla="*/ 0 h 309"/>
              <a:gd name="T116" fmla="*/ 98 w 178"/>
              <a:gd name="T117" fmla="*/ 0 h 309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78"/>
              <a:gd name="T178" fmla="*/ 0 h 309"/>
              <a:gd name="T179" fmla="*/ 178 w 178"/>
              <a:gd name="T180" fmla="*/ 309 h 309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78" h="309">
                <a:moveTo>
                  <a:pt x="80" y="8"/>
                </a:moveTo>
                <a:lnTo>
                  <a:pt x="71" y="8"/>
                </a:lnTo>
                <a:lnTo>
                  <a:pt x="53" y="8"/>
                </a:lnTo>
                <a:lnTo>
                  <a:pt x="45" y="17"/>
                </a:lnTo>
                <a:lnTo>
                  <a:pt x="53" y="17"/>
                </a:lnTo>
                <a:lnTo>
                  <a:pt x="45" y="17"/>
                </a:lnTo>
                <a:lnTo>
                  <a:pt x="45" y="26"/>
                </a:lnTo>
                <a:lnTo>
                  <a:pt x="45" y="35"/>
                </a:lnTo>
                <a:lnTo>
                  <a:pt x="45" y="44"/>
                </a:lnTo>
                <a:lnTo>
                  <a:pt x="36" y="44"/>
                </a:lnTo>
                <a:lnTo>
                  <a:pt x="36" y="53"/>
                </a:lnTo>
                <a:lnTo>
                  <a:pt x="36" y="62"/>
                </a:lnTo>
                <a:lnTo>
                  <a:pt x="45" y="62"/>
                </a:lnTo>
                <a:lnTo>
                  <a:pt x="45" y="70"/>
                </a:lnTo>
                <a:lnTo>
                  <a:pt x="45" y="62"/>
                </a:lnTo>
                <a:lnTo>
                  <a:pt x="45" y="70"/>
                </a:lnTo>
                <a:lnTo>
                  <a:pt x="53" y="79"/>
                </a:lnTo>
                <a:lnTo>
                  <a:pt x="62" y="79"/>
                </a:lnTo>
                <a:lnTo>
                  <a:pt x="53" y="97"/>
                </a:lnTo>
                <a:lnTo>
                  <a:pt x="45" y="115"/>
                </a:lnTo>
                <a:lnTo>
                  <a:pt x="45" y="123"/>
                </a:lnTo>
                <a:lnTo>
                  <a:pt x="53" y="132"/>
                </a:lnTo>
                <a:lnTo>
                  <a:pt x="18" y="185"/>
                </a:lnTo>
                <a:lnTo>
                  <a:pt x="9" y="185"/>
                </a:lnTo>
                <a:lnTo>
                  <a:pt x="0" y="185"/>
                </a:lnTo>
                <a:lnTo>
                  <a:pt x="9" y="203"/>
                </a:lnTo>
                <a:lnTo>
                  <a:pt x="27" y="203"/>
                </a:lnTo>
                <a:lnTo>
                  <a:pt x="27" y="194"/>
                </a:lnTo>
                <a:lnTo>
                  <a:pt x="36" y="185"/>
                </a:lnTo>
                <a:lnTo>
                  <a:pt x="36" y="194"/>
                </a:lnTo>
                <a:lnTo>
                  <a:pt x="45" y="194"/>
                </a:lnTo>
                <a:lnTo>
                  <a:pt x="53" y="221"/>
                </a:lnTo>
                <a:lnTo>
                  <a:pt x="45" y="230"/>
                </a:lnTo>
                <a:lnTo>
                  <a:pt x="36" y="238"/>
                </a:lnTo>
                <a:lnTo>
                  <a:pt x="45" y="238"/>
                </a:lnTo>
                <a:lnTo>
                  <a:pt x="53" y="247"/>
                </a:lnTo>
                <a:lnTo>
                  <a:pt x="62" y="247"/>
                </a:lnTo>
                <a:lnTo>
                  <a:pt x="53" y="256"/>
                </a:lnTo>
                <a:lnTo>
                  <a:pt x="62" y="283"/>
                </a:lnTo>
                <a:lnTo>
                  <a:pt x="80" y="283"/>
                </a:lnTo>
                <a:lnTo>
                  <a:pt x="98" y="283"/>
                </a:lnTo>
                <a:lnTo>
                  <a:pt x="89" y="292"/>
                </a:lnTo>
                <a:lnTo>
                  <a:pt x="89" y="300"/>
                </a:lnTo>
                <a:lnTo>
                  <a:pt x="89" y="309"/>
                </a:lnTo>
                <a:lnTo>
                  <a:pt x="98" y="283"/>
                </a:lnTo>
                <a:lnTo>
                  <a:pt x="107" y="265"/>
                </a:lnTo>
                <a:lnTo>
                  <a:pt x="107" y="247"/>
                </a:lnTo>
                <a:lnTo>
                  <a:pt x="107" y="238"/>
                </a:lnTo>
                <a:lnTo>
                  <a:pt x="107" y="230"/>
                </a:lnTo>
                <a:lnTo>
                  <a:pt x="89" y="212"/>
                </a:lnTo>
                <a:lnTo>
                  <a:pt x="45" y="185"/>
                </a:lnTo>
                <a:lnTo>
                  <a:pt x="45" y="168"/>
                </a:lnTo>
                <a:lnTo>
                  <a:pt x="53" y="168"/>
                </a:lnTo>
                <a:lnTo>
                  <a:pt x="62" y="168"/>
                </a:lnTo>
                <a:lnTo>
                  <a:pt x="71" y="150"/>
                </a:lnTo>
                <a:lnTo>
                  <a:pt x="107" y="159"/>
                </a:lnTo>
                <a:lnTo>
                  <a:pt x="133" y="150"/>
                </a:lnTo>
                <a:lnTo>
                  <a:pt x="160" y="132"/>
                </a:lnTo>
                <a:lnTo>
                  <a:pt x="169" y="150"/>
                </a:lnTo>
                <a:lnTo>
                  <a:pt x="178" y="150"/>
                </a:lnTo>
                <a:lnTo>
                  <a:pt x="178" y="141"/>
                </a:lnTo>
                <a:lnTo>
                  <a:pt x="178" y="132"/>
                </a:lnTo>
                <a:lnTo>
                  <a:pt x="169" y="123"/>
                </a:lnTo>
                <a:lnTo>
                  <a:pt x="160" y="62"/>
                </a:lnTo>
                <a:lnTo>
                  <a:pt x="160" y="53"/>
                </a:lnTo>
                <a:lnTo>
                  <a:pt x="151" y="44"/>
                </a:lnTo>
                <a:lnTo>
                  <a:pt x="142" y="26"/>
                </a:lnTo>
                <a:lnTo>
                  <a:pt x="133" y="17"/>
                </a:lnTo>
                <a:lnTo>
                  <a:pt x="124" y="17"/>
                </a:lnTo>
                <a:lnTo>
                  <a:pt x="124" y="8"/>
                </a:lnTo>
                <a:lnTo>
                  <a:pt x="115" y="8"/>
                </a:lnTo>
                <a:lnTo>
                  <a:pt x="107" y="0"/>
                </a:lnTo>
                <a:lnTo>
                  <a:pt x="98" y="0"/>
                </a:lnTo>
                <a:lnTo>
                  <a:pt x="80" y="8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29" name="Freeform 763"/>
          <p:cNvSpPr>
            <a:spLocks/>
          </p:cNvSpPr>
          <p:nvPr/>
        </p:nvSpPr>
        <p:spPr bwMode="auto">
          <a:xfrm>
            <a:off x="5559630" y="5076382"/>
            <a:ext cx="388118" cy="274967"/>
          </a:xfrm>
          <a:custGeom>
            <a:avLst/>
            <a:gdLst>
              <a:gd name="T0" fmla="*/ 107 w 213"/>
              <a:gd name="T1" fmla="*/ 0 h 194"/>
              <a:gd name="T2" fmla="*/ 98 w 213"/>
              <a:gd name="T3" fmla="*/ 9 h 194"/>
              <a:gd name="T4" fmla="*/ 89 w 213"/>
              <a:gd name="T5" fmla="*/ 9 h 194"/>
              <a:gd name="T6" fmla="*/ 80 w 213"/>
              <a:gd name="T7" fmla="*/ 9 h 194"/>
              <a:gd name="T8" fmla="*/ 71 w 213"/>
              <a:gd name="T9" fmla="*/ 18 h 194"/>
              <a:gd name="T10" fmla="*/ 45 w 213"/>
              <a:gd name="T11" fmla="*/ 9 h 194"/>
              <a:gd name="T12" fmla="*/ 45 w 213"/>
              <a:gd name="T13" fmla="*/ 9 h 194"/>
              <a:gd name="T14" fmla="*/ 9 w 213"/>
              <a:gd name="T15" fmla="*/ 9 h 194"/>
              <a:gd name="T16" fmla="*/ 9 w 213"/>
              <a:gd name="T17" fmla="*/ 35 h 194"/>
              <a:gd name="T18" fmla="*/ 27 w 213"/>
              <a:gd name="T19" fmla="*/ 79 h 194"/>
              <a:gd name="T20" fmla="*/ 27 w 213"/>
              <a:gd name="T21" fmla="*/ 79 h 194"/>
              <a:gd name="T22" fmla="*/ 18 w 213"/>
              <a:gd name="T23" fmla="*/ 88 h 194"/>
              <a:gd name="T24" fmla="*/ 18 w 213"/>
              <a:gd name="T25" fmla="*/ 88 h 194"/>
              <a:gd name="T26" fmla="*/ 18 w 213"/>
              <a:gd name="T27" fmla="*/ 97 h 194"/>
              <a:gd name="T28" fmla="*/ 18 w 213"/>
              <a:gd name="T29" fmla="*/ 106 h 194"/>
              <a:gd name="T30" fmla="*/ 18 w 213"/>
              <a:gd name="T31" fmla="*/ 115 h 194"/>
              <a:gd name="T32" fmla="*/ 0 w 213"/>
              <a:gd name="T33" fmla="*/ 141 h 194"/>
              <a:gd name="T34" fmla="*/ 0 w 213"/>
              <a:gd name="T35" fmla="*/ 150 h 194"/>
              <a:gd name="T36" fmla="*/ 9 w 213"/>
              <a:gd name="T37" fmla="*/ 159 h 194"/>
              <a:gd name="T38" fmla="*/ 27 w 213"/>
              <a:gd name="T39" fmla="*/ 150 h 194"/>
              <a:gd name="T40" fmla="*/ 27 w 213"/>
              <a:gd name="T41" fmla="*/ 168 h 194"/>
              <a:gd name="T42" fmla="*/ 27 w 213"/>
              <a:gd name="T43" fmla="*/ 168 h 194"/>
              <a:gd name="T44" fmla="*/ 18 w 213"/>
              <a:gd name="T45" fmla="*/ 168 h 194"/>
              <a:gd name="T46" fmla="*/ 36 w 213"/>
              <a:gd name="T47" fmla="*/ 186 h 194"/>
              <a:gd name="T48" fmla="*/ 36 w 213"/>
              <a:gd name="T49" fmla="*/ 186 h 194"/>
              <a:gd name="T50" fmla="*/ 45 w 213"/>
              <a:gd name="T51" fmla="*/ 177 h 194"/>
              <a:gd name="T52" fmla="*/ 53 w 213"/>
              <a:gd name="T53" fmla="*/ 186 h 194"/>
              <a:gd name="T54" fmla="*/ 62 w 213"/>
              <a:gd name="T55" fmla="*/ 186 h 194"/>
              <a:gd name="T56" fmla="*/ 71 w 213"/>
              <a:gd name="T57" fmla="*/ 194 h 194"/>
              <a:gd name="T58" fmla="*/ 115 w 213"/>
              <a:gd name="T59" fmla="*/ 177 h 194"/>
              <a:gd name="T60" fmla="*/ 142 w 213"/>
              <a:gd name="T61" fmla="*/ 177 h 194"/>
              <a:gd name="T62" fmla="*/ 151 w 213"/>
              <a:gd name="T63" fmla="*/ 168 h 194"/>
              <a:gd name="T64" fmla="*/ 151 w 213"/>
              <a:gd name="T65" fmla="*/ 168 h 194"/>
              <a:gd name="T66" fmla="*/ 151 w 213"/>
              <a:gd name="T67" fmla="*/ 168 h 194"/>
              <a:gd name="T68" fmla="*/ 160 w 213"/>
              <a:gd name="T69" fmla="*/ 159 h 194"/>
              <a:gd name="T70" fmla="*/ 160 w 213"/>
              <a:gd name="T71" fmla="*/ 150 h 194"/>
              <a:gd name="T72" fmla="*/ 178 w 213"/>
              <a:gd name="T73" fmla="*/ 141 h 194"/>
              <a:gd name="T74" fmla="*/ 178 w 213"/>
              <a:gd name="T75" fmla="*/ 141 h 194"/>
              <a:gd name="T76" fmla="*/ 178 w 213"/>
              <a:gd name="T77" fmla="*/ 141 h 194"/>
              <a:gd name="T78" fmla="*/ 195 w 213"/>
              <a:gd name="T79" fmla="*/ 141 h 194"/>
              <a:gd name="T80" fmla="*/ 204 w 213"/>
              <a:gd name="T81" fmla="*/ 141 h 194"/>
              <a:gd name="T82" fmla="*/ 213 w 213"/>
              <a:gd name="T83" fmla="*/ 141 h 194"/>
              <a:gd name="T84" fmla="*/ 195 w 213"/>
              <a:gd name="T85" fmla="*/ 133 h 194"/>
              <a:gd name="T86" fmla="*/ 178 w 213"/>
              <a:gd name="T87" fmla="*/ 124 h 194"/>
              <a:gd name="T88" fmla="*/ 151 w 213"/>
              <a:gd name="T89" fmla="*/ 53 h 194"/>
              <a:gd name="T90" fmla="*/ 160 w 213"/>
              <a:gd name="T91" fmla="*/ 53 h 194"/>
              <a:gd name="T92" fmla="*/ 151 w 213"/>
              <a:gd name="T93" fmla="*/ 44 h 194"/>
              <a:gd name="T94" fmla="*/ 151 w 213"/>
              <a:gd name="T95" fmla="*/ 44 h 194"/>
              <a:gd name="T96" fmla="*/ 151 w 213"/>
              <a:gd name="T97" fmla="*/ 44 h 194"/>
              <a:gd name="T98" fmla="*/ 142 w 213"/>
              <a:gd name="T99" fmla="*/ 44 h 194"/>
              <a:gd name="T100" fmla="*/ 142 w 213"/>
              <a:gd name="T101" fmla="*/ 44 h 194"/>
              <a:gd name="T102" fmla="*/ 142 w 213"/>
              <a:gd name="T103" fmla="*/ 44 h 194"/>
              <a:gd name="T104" fmla="*/ 142 w 213"/>
              <a:gd name="T105" fmla="*/ 35 h 194"/>
              <a:gd name="T106" fmla="*/ 142 w 213"/>
              <a:gd name="T107" fmla="*/ 35 h 194"/>
              <a:gd name="T108" fmla="*/ 133 w 213"/>
              <a:gd name="T109" fmla="*/ 44 h 194"/>
              <a:gd name="T110" fmla="*/ 124 w 213"/>
              <a:gd name="T111" fmla="*/ 35 h 194"/>
              <a:gd name="T112" fmla="*/ 115 w 213"/>
              <a:gd name="T113" fmla="*/ 18 h 194"/>
              <a:gd name="T114" fmla="*/ 115 w 213"/>
              <a:gd name="T115" fmla="*/ 9 h 194"/>
              <a:gd name="T116" fmla="*/ 107 w 213"/>
              <a:gd name="T117" fmla="*/ 0 h 19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13"/>
              <a:gd name="T178" fmla="*/ 0 h 194"/>
              <a:gd name="T179" fmla="*/ 213 w 213"/>
              <a:gd name="T180" fmla="*/ 194 h 194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13" h="194">
                <a:moveTo>
                  <a:pt x="107" y="0"/>
                </a:moveTo>
                <a:lnTo>
                  <a:pt x="98" y="9"/>
                </a:lnTo>
                <a:lnTo>
                  <a:pt x="89" y="9"/>
                </a:lnTo>
                <a:lnTo>
                  <a:pt x="80" y="9"/>
                </a:lnTo>
                <a:lnTo>
                  <a:pt x="71" y="18"/>
                </a:lnTo>
                <a:lnTo>
                  <a:pt x="45" y="9"/>
                </a:lnTo>
                <a:lnTo>
                  <a:pt x="9" y="9"/>
                </a:lnTo>
                <a:lnTo>
                  <a:pt x="9" y="35"/>
                </a:lnTo>
                <a:lnTo>
                  <a:pt x="27" y="79"/>
                </a:lnTo>
                <a:lnTo>
                  <a:pt x="18" y="88"/>
                </a:lnTo>
                <a:lnTo>
                  <a:pt x="18" y="97"/>
                </a:lnTo>
                <a:lnTo>
                  <a:pt x="18" y="106"/>
                </a:lnTo>
                <a:lnTo>
                  <a:pt x="18" y="115"/>
                </a:lnTo>
                <a:lnTo>
                  <a:pt x="0" y="141"/>
                </a:lnTo>
                <a:lnTo>
                  <a:pt x="0" y="150"/>
                </a:lnTo>
                <a:lnTo>
                  <a:pt x="9" y="159"/>
                </a:lnTo>
                <a:lnTo>
                  <a:pt x="27" y="150"/>
                </a:lnTo>
                <a:lnTo>
                  <a:pt x="27" y="168"/>
                </a:lnTo>
                <a:lnTo>
                  <a:pt x="18" y="168"/>
                </a:lnTo>
                <a:lnTo>
                  <a:pt x="36" y="186"/>
                </a:lnTo>
                <a:lnTo>
                  <a:pt x="45" y="177"/>
                </a:lnTo>
                <a:lnTo>
                  <a:pt x="53" y="186"/>
                </a:lnTo>
                <a:lnTo>
                  <a:pt x="62" y="186"/>
                </a:lnTo>
                <a:lnTo>
                  <a:pt x="71" y="194"/>
                </a:lnTo>
                <a:lnTo>
                  <a:pt x="115" y="177"/>
                </a:lnTo>
                <a:lnTo>
                  <a:pt x="142" y="177"/>
                </a:lnTo>
                <a:lnTo>
                  <a:pt x="151" y="168"/>
                </a:lnTo>
                <a:lnTo>
                  <a:pt x="160" y="159"/>
                </a:lnTo>
                <a:lnTo>
                  <a:pt x="160" y="150"/>
                </a:lnTo>
                <a:lnTo>
                  <a:pt x="178" y="141"/>
                </a:lnTo>
                <a:lnTo>
                  <a:pt x="195" y="141"/>
                </a:lnTo>
                <a:lnTo>
                  <a:pt x="204" y="141"/>
                </a:lnTo>
                <a:lnTo>
                  <a:pt x="213" y="141"/>
                </a:lnTo>
                <a:lnTo>
                  <a:pt x="195" y="133"/>
                </a:lnTo>
                <a:lnTo>
                  <a:pt x="178" y="124"/>
                </a:lnTo>
                <a:lnTo>
                  <a:pt x="151" y="53"/>
                </a:lnTo>
                <a:lnTo>
                  <a:pt x="160" y="53"/>
                </a:lnTo>
                <a:lnTo>
                  <a:pt x="151" y="44"/>
                </a:lnTo>
                <a:lnTo>
                  <a:pt x="142" y="44"/>
                </a:lnTo>
                <a:lnTo>
                  <a:pt x="142" y="35"/>
                </a:lnTo>
                <a:lnTo>
                  <a:pt x="133" y="44"/>
                </a:lnTo>
                <a:lnTo>
                  <a:pt x="124" y="35"/>
                </a:lnTo>
                <a:lnTo>
                  <a:pt x="115" y="18"/>
                </a:lnTo>
                <a:lnTo>
                  <a:pt x="115" y="9"/>
                </a:lnTo>
                <a:lnTo>
                  <a:pt x="107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30" name="Freeform 764"/>
          <p:cNvSpPr>
            <a:spLocks/>
          </p:cNvSpPr>
          <p:nvPr/>
        </p:nvSpPr>
        <p:spPr bwMode="auto">
          <a:xfrm>
            <a:off x="5721801" y="4975750"/>
            <a:ext cx="96574" cy="150240"/>
          </a:xfrm>
          <a:custGeom>
            <a:avLst/>
            <a:gdLst>
              <a:gd name="T0" fmla="*/ 18 w 53"/>
              <a:gd name="T1" fmla="*/ 9 h 106"/>
              <a:gd name="T2" fmla="*/ 18 w 53"/>
              <a:gd name="T3" fmla="*/ 9 h 106"/>
              <a:gd name="T4" fmla="*/ 18 w 53"/>
              <a:gd name="T5" fmla="*/ 9 h 106"/>
              <a:gd name="T6" fmla="*/ 18 w 53"/>
              <a:gd name="T7" fmla="*/ 9 h 106"/>
              <a:gd name="T8" fmla="*/ 0 w 53"/>
              <a:gd name="T9" fmla="*/ 27 h 106"/>
              <a:gd name="T10" fmla="*/ 9 w 53"/>
              <a:gd name="T11" fmla="*/ 44 h 106"/>
              <a:gd name="T12" fmla="*/ 18 w 53"/>
              <a:gd name="T13" fmla="*/ 53 h 106"/>
              <a:gd name="T14" fmla="*/ 18 w 53"/>
              <a:gd name="T15" fmla="*/ 53 h 106"/>
              <a:gd name="T16" fmla="*/ 18 w 53"/>
              <a:gd name="T17" fmla="*/ 53 h 106"/>
              <a:gd name="T18" fmla="*/ 18 w 53"/>
              <a:gd name="T19" fmla="*/ 53 h 106"/>
              <a:gd name="T20" fmla="*/ 18 w 53"/>
              <a:gd name="T21" fmla="*/ 62 h 106"/>
              <a:gd name="T22" fmla="*/ 18 w 53"/>
              <a:gd name="T23" fmla="*/ 62 h 106"/>
              <a:gd name="T24" fmla="*/ 26 w 53"/>
              <a:gd name="T25" fmla="*/ 62 h 106"/>
              <a:gd name="T26" fmla="*/ 26 w 53"/>
              <a:gd name="T27" fmla="*/ 62 h 106"/>
              <a:gd name="T28" fmla="*/ 35 w 53"/>
              <a:gd name="T29" fmla="*/ 80 h 106"/>
              <a:gd name="T30" fmla="*/ 35 w 53"/>
              <a:gd name="T31" fmla="*/ 89 h 106"/>
              <a:gd name="T32" fmla="*/ 44 w 53"/>
              <a:gd name="T33" fmla="*/ 97 h 106"/>
              <a:gd name="T34" fmla="*/ 44 w 53"/>
              <a:gd name="T35" fmla="*/ 106 h 106"/>
              <a:gd name="T36" fmla="*/ 44 w 53"/>
              <a:gd name="T37" fmla="*/ 106 h 106"/>
              <a:gd name="T38" fmla="*/ 44 w 53"/>
              <a:gd name="T39" fmla="*/ 106 h 106"/>
              <a:gd name="T40" fmla="*/ 53 w 53"/>
              <a:gd name="T41" fmla="*/ 97 h 106"/>
              <a:gd name="T42" fmla="*/ 53 w 53"/>
              <a:gd name="T43" fmla="*/ 89 h 106"/>
              <a:gd name="T44" fmla="*/ 53 w 53"/>
              <a:gd name="T45" fmla="*/ 89 h 106"/>
              <a:gd name="T46" fmla="*/ 53 w 53"/>
              <a:gd name="T47" fmla="*/ 89 h 106"/>
              <a:gd name="T48" fmla="*/ 53 w 53"/>
              <a:gd name="T49" fmla="*/ 89 h 106"/>
              <a:gd name="T50" fmla="*/ 44 w 53"/>
              <a:gd name="T51" fmla="*/ 71 h 106"/>
              <a:gd name="T52" fmla="*/ 53 w 53"/>
              <a:gd name="T53" fmla="*/ 62 h 106"/>
              <a:gd name="T54" fmla="*/ 44 w 53"/>
              <a:gd name="T55" fmla="*/ 53 h 106"/>
              <a:gd name="T56" fmla="*/ 53 w 53"/>
              <a:gd name="T57" fmla="*/ 18 h 106"/>
              <a:gd name="T58" fmla="*/ 53 w 53"/>
              <a:gd name="T59" fmla="*/ 18 h 106"/>
              <a:gd name="T60" fmla="*/ 44 w 53"/>
              <a:gd name="T61" fmla="*/ 0 h 106"/>
              <a:gd name="T62" fmla="*/ 18 w 53"/>
              <a:gd name="T63" fmla="*/ 9 h 106"/>
              <a:gd name="T64" fmla="*/ 18 w 53"/>
              <a:gd name="T65" fmla="*/ 9 h 106"/>
              <a:gd name="T66" fmla="*/ 18 w 53"/>
              <a:gd name="T67" fmla="*/ 9 h 106"/>
              <a:gd name="T68" fmla="*/ 18 w 53"/>
              <a:gd name="T69" fmla="*/ 9 h 10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53"/>
              <a:gd name="T106" fmla="*/ 0 h 106"/>
              <a:gd name="T107" fmla="*/ 53 w 53"/>
              <a:gd name="T108" fmla="*/ 106 h 10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53" h="106">
                <a:moveTo>
                  <a:pt x="18" y="9"/>
                </a:moveTo>
                <a:lnTo>
                  <a:pt x="18" y="9"/>
                </a:lnTo>
                <a:lnTo>
                  <a:pt x="0" y="27"/>
                </a:lnTo>
                <a:lnTo>
                  <a:pt x="9" y="44"/>
                </a:lnTo>
                <a:lnTo>
                  <a:pt x="18" y="53"/>
                </a:lnTo>
                <a:lnTo>
                  <a:pt x="18" y="62"/>
                </a:lnTo>
                <a:lnTo>
                  <a:pt x="26" y="62"/>
                </a:lnTo>
                <a:lnTo>
                  <a:pt x="35" y="80"/>
                </a:lnTo>
                <a:lnTo>
                  <a:pt x="35" y="89"/>
                </a:lnTo>
                <a:lnTo>
                  <a:pt x="44" y="97"/>
                </a:lnTo>
                <a:lnTo>
                  <a:pt x="44" y="106"/>
                </a:lnTo>
                <a:lnTo>
                  <a:pt x="53" y="97"/>
                </a:lnTo>
                <a:lnTo>
                  <a:pt x="53" y="89"/>
                </a:lnTo>
                <a:lnTo>
                  <a:pt x="44" y="71"/>
                </a:lnTo>
                <a:lnTo>
                  <a:pt x="53" y="62"/>
                </a:lnTo>
                <a:lnTo>
                  <a:pt x="44" y="53"/>
                </a:lnTo>
                <a:lnTo>
                  <a:pt x="53" y="18"/>
                </a:lnTo>
                <a:lnTo>
                  <a:pt x="44" y="0"/>
                </a:lnTo>
                <a:lnTo>
                  <a:pt x="18" y="9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31" name="Freeform 765"/>
          <p:cNvSpPr>
            <a:spLocks/>
          </p:cNvSpPr>
          <p:nvPr/>
        </p:nvSpPr>
        <p:spPr bwMode="auto">
          <a:xfrm>
            <a:off x="5834775" y="5226623"/>
            <a:ext cx="258746" cy="113387"/>
          </a:xfrm>
          <a:custGeom>
            <a:avLst/>
            <a:gdLst>
              <a:gd name="T0" fmla="*/ 133 w 142"/>
              <a:gd name="T1" fmla="*/ 0 h 80"/>
              <a:gd name="T2" fmla="*/ 133 w 142"/>
              <a:gd name="T3" fmla="*/ 0 h 80"/>
              <a:gd name="T4" fmla="*/ 124 w 142"/>
              <a:gd name="T5" fmla="*/ 0 h 80"/>
              <a:gd name="T6" fmla="*/ 124 w 142"/>
              <a:gd name="T7" fmla="*/ 0 h 80"/>
              <a:gd name="T8" fmla="*/ 124 w 142"/>
              <a:gd name="T9" fmla="*/ 9 h 80"/>
              <a:gd name="T10" fmla="*/ 124 w 142"/>
              <a:gd name="T11" fmla="*/ 9 h 80"/>
              <a:gd name="T12" fmla="*/ 115 w 142"/>
              <a:gd name="T13" fmla="*/ 18 h 80"/>
              <a:gd name="T14" fmla="*/ 97 w 142"/>
              <a:gd name="T15" fmla="*/ 18 h 80"/>
              <a:gd name="T16" fmla="*/ 89 w 142"/>
              <a:gd name="T17" fmla="*/ 0 h 80"/>
              <a:gd name="T18" fmla="*/ 71 w 142"/>
              <a:gd name="T19" fmla="*/ 9 h 80"/>
              <a:gd name="T20" fmla="*/ 71 w 142"/>
              <a:gd name="T21" fmla="*/ 18 h 80"/>
              <a:gd name="T22" fmla="*/ 71 w 142"/>
              <a:gd name="T23" fmla="*/ 27 h 80"/>
              <a:gd name="T24" fmla="*/ 71 w 142"/>
              <a:gd name="T25" fmla="*/ 35 h 80"/>
              <a:gd name="T26" fmla="*/ 71 w 142"/>
              <a:gd name="T27" fmla="*/ 35 h 80"/>
              <a:gd name="T28" fmla="*/ 71 w 142"/>
              <a:gd name="T29" fmla="*/ 35 h 80"/>
              <a:gd name="T30" fmla="*/ 71 w 142"/>
              <a:gd name="T31" fmla="*/ 35 h 80"/>
              <a:gd name="T32" fmla="*/ 71 w 142"/>
              <a:gd name="T33" fmla="*/ 35 h 80"/>
              <a:gd name="T34" fmla="*/ 62 w 142"/>
              <a:gd name="T35" fmla="*/ 44 h 80"/>
              <a:gd name="T36" fmla="*/ 44 w 142"/>
              <a:gd name="T37" fmla="*/ 44 h 80"/>
              <a:gd name="T38" fmla="*/ 27 w 142"/>
              <a:gd name="T39" fmla="*/ 44 h 80"/>
              <a:gd name="T40" fmla="*/ 27 w 142"/>
              <a:gd name="T41" fmla="*/ 44 h 80"/>
              <a:gd name="T42" fmla="*/ 27 w 142"/>
              <a:gd name="T43" fmla="*/ 44 h 80"/>
              <a:gd name="T44" fmla="*/ 18 w 142"/>
              <a:gd name="T45" fmla="*/ 44 h 80"/>
              <a:gd name="T46" fmla="*/ 18 w 142"/>
              <a:gd name="T47" fmla="*/ 44 h 80"/>
              <a:gd name="T48" fmla="*/ 9 w 142"/>
              <a:gd name="T49" fmla="*/ 53 h 80"/>
              <a:gd name="T50" fmla="*/ 0 w 142"/>
              <a:gd name="T51" fmla="*/ 62 h 80"/>
              <a:gd name="T52" fmla="*/ 18 w 142"/>
              <a:gd name="T53" fmla="*/ 71 h 80"/>
              <a:gd name="T54" fmla="*/ 18 w 142"/>
              <a:gd name="T55" fmla="*/ 71 h 80"/>
              <a:gd name="T56" fmla="*/ 44 w 142"/>
              <a:gd name="T57" fmla="*/ 62 h 80"/>
              <a:gd name="T58" fmla="*/ 80 w 142"/>
              <a:gd name="T59" fmla="*/ 62 h 80"/>
              <a:gd name="T60" fmla="*/ 80 w 142"/>
              <a:gd name="T61" fmla="*/ 71 h 80"/>
              <a:gd name="T62" fmla="*/ 80 w 142"/>
              <a:gd name="T63" fmla="*/ 80 h 80"/>
              <a:gd name="T64" fmla="*/ 97 w 142"/>
              <a:gd name="T65" fmla="*/ 80 h 80"/>
              <a:gd name="T66" fmla="*/ 115 w 142"/>
              <a:gd name="T67" fmla="*/ 80 h 80"/>
              <a:gd name="T68" fmla="*/ 124 w 142"/>
              <a:gd name="T69" fmla="*/ 71 h 80"/>
              <a:gd name="T70" fmla="*/ 133 w 142"/>
              <a:gd name="T71" fmla="*/ 62 h 80"/>
              <a:gd name="T72" fmla="*/ 142 w 142"/>
              <a:gd name="T73" fmla="*/ 62 h 80"/>
              <a:gd name="T74" fmla="*/ 142 w 142"/>
              <a:gd name="T75" fmla="*/ 44 h 80"/>
              <a:gd name="T76" fmla="*/ 142 w 142"/>
              <a:gd name="T77" fmla="*/ 44 h 80"/>
              <a:gd name="T78" fmla="*/ 142 w 142"/>
              <a:gd name="T79" fmla="*/ 35 h 80"/>
              <a:gd name="T80" fmla="*/ 142 w 142"/>
              <a:gd name="T81" fmla="*/ 27 h 80"/>
              <a:gd name="T82" fmla="*/ 142 w 142"/>
              <a:gd name="T83" fmla="*/ 27 h 80"/>
              <a:gd name="T84" fmla="*/ 142 w 142"/>
              <a:gd name="T85" fmla="*/ 27 h 80"/>
              <a:gd name="T86" fmla="*/ 142 w 142"/>
              <a:gd name="T87" fmla="*/ 27 h 80"/>
              <a:gd name="T88" fmla="*/ 142 w 142"/>
              <a:gd name="T89" fmla="*/ 18 h 80"/>
              <a:gd name="T90" fmla="*/ 142 w 142"/>
              <a:gd name="T91" fmla="*/ 9 h 80"/>
              <a:gd name="T92" fmla="*/ 142 w 142"/>
              <a:gd name="T93" fmla="*/ 0 h 80"/>
              <a:gd name="T94" fmla="*/ 133 w 142"/>
              <a:gd name="T95" fmla="*/ 0 h 80"/>
              <a:gd name="T96" fmla="*/ 133 w 142"/>
              <a:gd name="T97" fmla="*/ 0 h 80"/>
              <a:gd name="T98" fmla="*/ 133 w 142"/>
              <a:gd name="T99" fmla="*/ 0 h 80"/>
              <a:gd name="T100" fmla="*/ 133 w 142"/>
              <a:gd name="T101" fmla="*/ 9 h 80"/>
              <a:gd name="T102" fmla="*/ 133 w 142"/>
              <a:gd name="T103" fmla="*/ 0 h 80"/>
              <a:gd name="T104" fmla="*/ 133 w 142"/>
              <a:gd name="T105" fmla="*/ 0 h 8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42"/>
              <a:gd name="T160" fmla="*/ 0 h 80"/>
              <a:gd name="T161" fmla="*/ 142 w 142"/>
              <a:gd name="T162" fmla="*/ 80 h 8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42" h="80">
                <a:moveTo>
                  <a:pt x="133" y="0"/>
                </a:moveTo>
                <a:lnTo>
                  <a:pt x="133" y="0"/>
                </a:lnTo>
                <a:lnTo>
                  <a:pt x="124" y="0"/>
                </a:lnTo>
                <a:lnTo>
                  <a:pt x="124" y="9"/>
                </a:lnTo>
                <a:lnTo>
                  <a:pt x="115" y="18"/>
                </a:lnTo>
                <a:lnTo>
                  <a:pt x="97" y="18"/>
                </a:lnTo>
                <a:lnTo>
                  <a:pt x="89" y="0"/>
                </a:lnTo>
                <a:lnTo>
                  <a:pt x="71" y="9"/>
                </a:lnTo>
                <a:lnTo>
                  <a:pt x="71" y="18"/>
                </a:lnTo>
                <a:lnTo>
                  <a:pt x="71" y="27"/>
                </a:lnTo>
                <a:lnTo>
                  <a:pt x="71" y="35"/>
                </a:lnTo>
                <a:lnTo>
                  <a:pt x="62" y="44"/>
                </a:lnTo>
                <a:lnTo>
                  <a:pt x="44" y="44"/>
                </a:lnTo>
                <a:lnTo>
                  <a:pt x="27" y="44"/>
                </a:lnTo>
                <a:lnTo>
                  <a:pt x="18" y="44"/>
                </a:lnTo>
                <a:lnTo>
                  <a:pt x="9" y="53"/>
                </a:lnTo>
                <a:lnTo>
                  <a:pt x="0" y="62"/>
                </a:lnTo>
                <a:lnTo>
                  <a:pt x="18" y="71"/>
                </a:lnTo>
                <a:lnTo>
                  <a:pt x="44" y="62"/>
                </a:lnTo>
                <a:lnTo>
                  <a:pt x="80" y="62"/>
                </a:lnTo>
                <a:lnTo>
                  <a:pt x="80" y="71"/>
                </a:lnTo>
                <a:lnTo>
                  <a:pt x="80" y="80"/>
                </a:lnTo>
                <a:lnTo>
                  <a:pt x="97" y="80"/>
                </a:lnTo>
                <a:lnTo>
                  <a:pt x="115" y="80"/>
                </a:lnTo>
                <a:lnTo>
                  <a:pt x="124" y="71"/>
                </a:lnTo>
                <a:lnTo>
                  <a:pt x="133" y="62"/>
                </a:lnTo>
                <a:lnTo>
                  <a:pt x="142" y="62"/>
                </a:lnTo>
                <a:lnTo>
                  <a:pt x="142" y="44"/>
                </a:lnTo>
                <a:lnTo>
                  <a:pt x="142" y="35"/>
                </a:lnTo>
                <a:lnTo>
                  <a:pt x="142" y="27"/>
                </a:lnTo>
                <a:lnTo>
                  <a:pt x="142" y="18"/>
                </a:lnTo>
                <a:lnTo>
                  <a:pt x="142" y="9"/>
                </a:lnTo>
                <a:lnTo>
                  <a:pt x="142" y="0"/>
                </a:lnTo>
                <a:lnTo>
                  <a:pt x="133" y="0"/>
                </a:lnTo>
                <a:lnTo>
                  <a:pt x="133" y="9"/>
                </a:lnTo>
                <a:lnTo>
                  <a:pt x="133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32" name="Freeform 766"/>
          <p:cNvSpPr>
            <a:spLocks/>
          </p:cNvSpPr>
          <p:nvPr/>
        </p:nvSpPr>
        <p:spPr bwMode="auto">
          <a:xfrm>
            <a:off x="5867572" y="5288986"/>
            <a:ext cx="435494" cy="214022"/>
          </a:xfrm>
          <a:custGeom>
            <a:avLst/>
            <a:gdLst>
              <a:gd name="T0" fmla="*/ 150 w 239"/>
              <a:gd name="T1" fmla="*/ 18 h 151"/>
              <a:gd name="T2" fmla="*/ 124 w 239"/>
              <a:gd name="T3" fmla="*/ 0 h 151"/>
              <a:gd name="T4" fmla="*/ 115 w 239"/>
              <a:gd name="T5" fmla="*/ 27 h 151"/>
              <a:gd name="T6" fmla="*/ 106 w 239"/>
              <a:gd name="T7" fmla="*/ 36 h 151"/>
              <a:gd name="T8" fmla="*/ 97 w 239"/>
              <a:gd name="T9" fmla="*/ 36 h 151"/>
              <a:gd name="T10" fmla="*/ 88 w 239"/>
              <a:gd name="T11" fmla="*/ 44 h 151"/>
              <a:gd name="T12" fmla="*/ 53 w 239"/>
              <a:gd name="T13" fmla="*/ 44 h 151"/>
              <a:gd name="T14" fmla="*/ 0 w 239"/>
              <a:gd name="T15" fmla="*/ 27 h 151"/>
              <a:gd name="T16" fmla="*/ 0 w 239"/>
              <a:gd name="T17" fmla="*/ 27 h 151"/>
              <a:gd name="T18" fmla="*/ 0 w 239"/>
              <a:gd name="T19" fmla="*/ 36 h 151"/>
              <a:gd name="T20" fmla="*/ 0 w 239"/>
              <a:gd name="T21" fmla="*/ 36 h 151"/>
              <a:gd name="T22" fmla="*/ 9 w 239"/>
              <a:gd name="T23" fmla="*/ 53 h 151"/>
              <a:gd name="T24" fmla="*/ 9 w 239"/>
              <a:gd name="T25" fmla="*/ 62 h 151"/>
              <a:gd name="T26" fmla="*/ 17 w 239"/>
              <a:gd name="T27" fmla="*/ 71 h 151"/>
              <a:gd name="T28" fmla="*/ 26 w 239"/>
              <a:gd name="T29" fmla="*/ 80 h 151"/>
              <a:gd name="T30" fmla="*/ 26 w 239"/>
              <a:gd name="T31" fmla="*/ 89 h 151"/>
              <a:gd name="T32" fmla="*/ 35 w 239"/>
              <a:gd name="T33" fmla="*/ 106 h 151"/>
              <a:gd name="T34" fmla="*/ 53 w 239"/>
              <a:gd name="T35" fmla="*/ 124 h 151"/>
              <a:gd name="T36" fmla="*/ 71 w 239"/>
              <a:gd name="T37" fmla="*/ 133 h 151"/>
              <a:gd name="T38" fmla="*/ 79 w 239"/>
              <a:gd name="T39" fmla="*/ 142 h 151"/>
              <a:gd name="T40" fmla="*/ 106 w 239"/>
              <a:gd name="T41" fmla="*/ 142 h 151"/>
              <a:gd name="T42" fmla="*/ 124 w 239"/>
              <a:gd name="T43" fmla="*/ 133 h 151"/>
              <a:gd name="T44" fmla="*/ 141 w 239"/>
              <a:gd name="T45" fmla="*/ 124 h 151"/>
              <a:gd name="T46" fmla="*/ 186 w 239"/>
              <a:gd name="T47" fmla="*/ 124 h 151"/>
              <a:gd name="T48" fmla="*/ 195 w 239"/>
              <a:gd name="T49" fmla="*/ 115 h 151"/>
              <a:gd name="T50" fmla="*/ 230 w 239"/>
              <a:gd name="T51" fmla="*/ 115 h 151"/>
              <a:gd name="T52" fmla="*/ 239 w 239"/>
              <a:gd name="T53" fmla="*/ 106 h 151"/>
              <a:gd name="T54" fmla="*/ 239 w 239"/>
              <a:gd name="T55" fmla="*/ 98 h 151"/>
              <a:gd name="T56" fmla="*/ 230 w 239"/>
              <a:gd name="T57" fmla="*/ 98 h 151"/>
              <a:gd name="T58" fmla="*/ 203 w 239"/>
              <a:gd name="T59" fmla="*/ 89 h 151"/>
              <a:gd name="T60" fmla="*/ 195 w 239"/>
              <a:gd name="T61" fmla="*/ 53 h 151"/>
              <a:gd name="T62" fmla="*/ 195 w 239"/>
              <a:gd name="T63" fmla="*/ 53 h 151"/>
              <a:gd name="T64" fmla="*/ 186 w 239"/>
              <a:gd name="T65" fmla="*/ 44 h 151"/>
              <a:gd name="T66" fmla="*/ 177 w 239"/>
              <a:gd name="T67" fmla="*/ 44 h 151"/>
              <a:gd name="T68" fmla="*/ 195 w 239"/>
              <a:gd name="T69" fmla="*/ 27 h 151"/>
              <a:gd name="T70" fmla="*/ 195 w 239"/>
              <a:gd name="T71" fmla="*/ 27 h 151"/>
              <a:gd name="T72" fmla="*/ 186 w 239"/>
              <a:gd name="T73" fmla="*/ 9 h 151"/>
              <a:gd name="T74" fmla="*/ 186 w 239"/>
              <a:gd name="T75" fmla="*/ 9 h 151"/>
              <a:gd name="T76" fmla="*/ 186 w 239"/>
              <a:gd name="T77" fmla="*/ 9 h 151"/>
              <a:gd name="T78" fmla="*/ 159 w 239"/>
              <a:gd name="T79" fmla="*/ 18 h 15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239"/>
              <a:gd name="T121" fmla="*/ 0 h 151"/>
              <a:gd name="T122" fmla="*/ 239 w 239"/>
              <a:gd name="T123" fmla="*/ 151 h 151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239" h="151">
                <a:moveTo>
                  <a:pt x="150" y="18"/>
                </a:moveTo>
                <a:lnTo>
                  <a:pt x="150" y="18"/>
                </a:lnTo>
                <a:lnTo>
                  <a:pt x="124" y="0"/>
                </a:lnTo>
                <a:lnTo>
                  <a:pt x="124" y="27"/>
                </a:lnTo>
                <a:lnTo>
                  <a:pt x="115" y="27"/>
                </a:lnTo>
                <a:lnTo>
                  <a:pt x="106" y="36"/>
                </a:lnTo>
                <a:lnTo>
                  <a:pt x="97" y="36"/>
                </a:lnTo>
                <a:lnTo>
                  <a:pt x="88" y="44"/>
                </a:lnTo>
                <a:lnTo>
                  <a:pt x="53" y="44"/>
                </a:lnTo>
                <a:lnTo>
                  <a:pt x="53" y="27"/>
                </a:lnTo>
                <a:lnTo>
                  <a:pt x="0" y="27"/>
                </a:lnTo>
                <a:lnTo>
                  <a:pt x="9" y="27"/>
                </a:lnTo>
                <a:lnTo>
                  <a:pt x="0" y="36"/>
                </a:lnTo>
                <a:lnTo>
                  <a:pt x="9" y="44"/>
                </a:lnTo>
                <a:lnTo>
                  <a:pt x="9" y="53"/>
                </a:lnTo>
                <a:lnTo>
                  <a:pt x="9" y="62"/>
                </a:lnTo>
                <a:lnTo>
                  <a:pt x="17" y="71"/>
                </a:lnTo>
                <a:lnTo>
                  <a:pt x="17" y="80"/>
                </a:lnTo>
                <a:lnTo>
                  <a:pt x="26" y="80"/>
                </a:lnTo>
                <a:lnTo>
                  <a:pt x="26" y="89"/>
                </a:lnTo>
                <a:lnTo>
                  <a:pt x="26" y="106"/>
                </a:lnTo>
                <a:lnTo>
                  <a:pt x="35" y="106"/>
                </a:lnTo>
                <a:lnTo>
                  <a:pt x="44" y="115"/>
                </a:lnTo>
                <a:lnTo>
                  <a:pt x="53" y="124"/>
                </a:lnTo>
                <a:lnTo>
                  <a:pt x="62" y="133"/>
                </a:lnTo>
                <a:lnTo>
                  <a:pt x="71" y="133"/>
                </a:lnTo>
                <a:lnTo>
                  <a:pt x="71" y="142"/>
                </a:lnTo>
                <a:lnTo>
                  <a:pt x="79" y="142"/>
                </a:lnTo>
                <a:lnTo>
                  <a:pt x="79" y="151"/>
                </a:lnTo>
                <a:lnTo>
                  <a:pt x="106" y="142"/>
                </a:lnTo>
                <a:lnTo>
                  <a:pt x="115" y="124"/>
                </a:lnTo>
                <a:lnTo>
                  <a:pt x="124" y="133"/>
                </a:lnTo>
                <a:lnTo>
                  <a:pt x="133" y="133"/>
                </a:lnTo>
                <a:lnTo>
                  <a:pt x="141" y="124"/>
                </a:lnTo>
                <a:lnTo>
                  <a:pt x="186" y="124"/>
                </a:lnTo>
                <a:lnTo>
                  <a:pt x="195" y="115"/>
                </a:lnTo>
                <a:lnTo>
                  <a:pt x="230" y="124"/>
                </a:lnTo>
                <a:lnTo>
                  <a:pt x="230" y="115"/>
                </a:lnTo>
                <a:lnTo>
                  <a:pt x="230" y="106"/>
                </a:lnTo>
                <a:lnTo>
                  <a:pt x="239" y="106"/>
                </a:lnTo>
                <a:lnTo>
                  <a:pt x="239" y="98"/>
                </a:lnTo>
                <a:lnTo>
                  <a:pt x="230" y="98"/>
                </a:lnTo>
                <a:lnTo>
                  <a:pt x="221" y="89"/>
                </a:lnTo>
                <a:lnTo>
                  <a:pt x="203" y="89"/>
                </a:lnTo>
                <a:lnTo>
                  <a:pt x="203" y="71"/>
                </a:lnTo>
                <a:lnTo>
                  <a:pt x="195" y="53"/>
                </a:lnTo>
                <a:lnTo>
                  <a:pt x="186" y="44"/>
                </a:lnTo>
                <a:lnTo>
                  <a:pt x="177" y="44"/>
                </a:lnTo>
                <a:lnTo>
                  <a:pt x="195" y="27"/>
                </a:lnTo>
                <a:lnTo>
                  <a:pt x="195" y="18"/>
                </a:lnTo>
                <a:lnTo>
                  <a:pt x="186" y="9"/>
                </a:lnTo>
                <a:lnTo>
                  <a:pt x="159" y="18"/>
                </a:lnTo>
                <a:lnTo>
                  <a:pt x="150" y="18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33" name="Freeform 767"/>
          <p:cNvSpPr>
            <a:spLocks/>
          </p:cNvSpPr>
          <p:nvPr/>
        </p:nvSpPr>
        <p:spPr bwMode="auto">
          <a:xfrm>
            <a:off x="6011522" y="5076383"/>
            <a:ext cx="225946" cy="225360"/>
          </a:xfrm>
          <a:custGeom>
            <a:avLst/>
            <a:gdLst>
              <a:gd name="T0" fmla="*/ 80 w 124"/>
              <a:gd name="T1" fmla="*/ 9 h 159"/>
              <a:gd name="T2" fmla="*/ 80 w 124"/>
              <a:gd name="T3" fmla="*/ 9 h 159"/>
              <a:gd name="T4" fmla="*/ 71 w 124"/>
              <a:gd name="T5" fmla="*/ 18 h 159"/>
              <a:gd name="T6" fmla="*/ 71 w 124"/>
              <a:gd name="T7" fmla="*/ 18 h 159"/>
              <a:gd name="T8" fmla="*/ 62 w 124"/>
              <a:gd name="T9" fmla="*/ 18 h 159"/>
              <a:gd name="T10" fmla="*/ 62 w 124"/>
              <a:gd name="T11" fmla="*/ 18 h 159"/>
              <a:gd name="T12" fmla="*/ 62 w 124"/>
              <a:gd name="T13" fmla="*/ 26 h 159"/>
              <a:gd name="T14" fmla="*/ 54 w 124"/>
              <a:gd name="T15" fmla="*/ 9 h 159"/>
              <a:gd name="T16" fmla="*/ 27 w 124"/>
              <a:gd name="T17" fmla="*/ 9 h 159"/>
              <a:gd name="T18" fmla="*/ 27 w 124"/>
              <a:gd name="T19" fmla="*/ 9 h 159"/>
              <a:gd name="T20" fmla="*/ 27 w 124"/>
              <a:gd name="T21" fmla="*/ 18 h 159"/>
              <a:gd name="T22" fmla="*/ 27 w 124"/>
              <a:gd name="T23" fmla="*/ 26 h 159"/>
              <a:gd name="T24" fmla="*/ 9 w 124"/>
              <a:gd name="T25" fmla="*/ 71 h 159"/>
              <a:gd name="T26" fmla="*/ 18 w 124"/>
              <a:gd name="T27" fmla="*/ 79 h 159"/>
              <a:gd name="T28" fmla="*/ 36 w 124"/>
              <a:gd name="T29" fmla="*/ 97 h 159"/>
              <a:gd name="T30" fmla="*/ 36 w 124"/>
              <a:gd name="T31" fmla="*/ 97 h 159"/>
              <a:gd name="T32" fmla="*/ 54 w 124"/>
              <a:gd name="T33" fmla="*/ 115 h 159"/>
              <a:gd name="T34" fmla="*/ 45 w 124"/>
              <a:gd name="T35" fmla="*/ 124 h 159"/>
              <a:gd name="T36" fmla="*/ 45 w 124"/>
              <a:gd name="T37" fmla="*/ 133 h 159"/>
              <a:gd name="T38" fmla="*/ 54 w 124"/>
              <a:gd name="T39" fmla="*/ 141 h 159"/>
              <a:gd name="T40" fmla="*/ 54 w 124"/>
              <a:gd name="T41" fmla="*/ 150 h 159"/>
              <a:gd name="T42" fmla="*/ 71 w 124"/>
              <a:gd name="T43" fmla="*/ 141 h 159"/>
              <a:gd name="T44" fmla="*/ 80 w 124"/>
              <a:gd name="T45" fmla="*/ 133 h 159"/>
              <a:gd name="T46" fmla="*/ 107 w 124"/>
              <a:gd name="T47" fmla="*/ 79 h 159"/>
              <a:gd name="T48" fmla="*/ 124 w 124"/>
              <a:gd name="T49" fmla="*/ 44 h 159"/>
              <a:gd name="T50" fmla="*/ 116 w 124"/>
              <a:gd name="T51" fmla="*/ 35 h 159"/>
              <a:gd name="T52" fmla="*/ 116 w 124"/>
              <a:gd name="T53" fmla="*/ 26 h 159"/>
              <a:gd name="T54" fmla="*/ 116 w 124"/>
              <a:gd name="T55" fmla="*/ 26 h 159"/>
              <a:gd name="T56" fmla="*/ 116 w 124"/>
              <a:gd name="T57" fmla="*/ 35 h 159"/>
              <a:gd name="T58" fmla="*/ 107 w 124"/>
              <a:gd name="T59" fmla="*/ 35 h 159"/>
              <a:gd name="T60" fmla="*/ 107 w 124"/>
              <a:gd name="T61" fmla="*/ 35 h 159"/>
              <a:gd name="T62" fmla="*/ 89 w 124"/>
              <a:gd name="T63" fmla="*/ 18 h 15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24"/>
              <a:gd name="T97" fmla="*/ 0 h 159"/>
              <a:gd name="T98" fmla="*/ 124 w 124"/>
              <a:gd name="T99" fmla="*/ 159 h 15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24" h="159">
                <a:moveTo>
                  <a:pt x="80" y="9"/>
                </a:moveTo>
                <a:lnTo>
                  <a:pt x="80" y="9"/>
                </a:lnTo>
                <a:lnTo>
                  <a:pt x="71" y="18"/>
                </a:lnTo>
                <a:lnTo>
                  <a:pt x="62" y="18"/>
                </a:lnTo>
                <a:lnTo>
                  <a:pt x="62" y="26"/>
                </a:lnTo>
                <a:lnTo>
                  <a:pt x="54" y="9"/>
                </a:lnTo>
                <a:lnTo>
                  <a:pt x="45" y="0"/>
                </a:lnTo>
                <a:lnTo>
                  <a:pt x="27" y="9"/>
                </a:lnTo>
                <a:lnTo>
                  <a:pt x="27" y="18"/>
                </a:lnTo>
                <a:lnTo>
                  <a:pt x="27" y="26"/>
                </a:lnTo>
                <a:lnTo>
                  <a:pt x="0" y="53"/>
                </a:lnTo>
                <a:lnTo>
                  <a:pt x="9" y="71"/>
                </a:lnTo>
                <a:lnTo>
                  <a:pt x="9" y="79"/>
                </a:lnTo>
                <a:lnTo>
                  <a:pt x="18" y="79"/>
                </a:lnTo>
                <a:lnTo>
                  <a:pt x="27" y="79"/>
                </a:lnTo>
                <a:lnTo>
                  <a:pt x="36" y="97"/>
                </a:lnTo>
                <a:lnTo>
                  <a:pt x="45" y="97"/>
                </a:lnTo>
                <a:lnTo>
                  <a:pt x="54" y="115"/>
                </a:lnTo>
                <a:lnTo>
                  <a:pt x="45" y="124"/>
                </a:lnTo>
                <a:lnTo>
                  <a:pt x="45" y="133"/>
                </a:lnTo>
                <a:lnTo>
                  <a:pt x="54" y="141"/>
                </a:lnTo>
                <a:lnTo>
                  <a:pt x="54" y="150"/>
                </a:lnTo>
                <a:lnTo>
                  <a:pt x="71" y="159"/>
                </a:lnTo>
                <a:lnTo>
                  <a:pt x="71" y="141"/>
                </a:lnTo>
                <a:lnTo>
                  <a:pt x="71" y="133"/>
                </a:lnTo>
                <a:lnTo>
                  <a:pt x="80" y="133"/>
                </a:lnTo>
                <a:lnTo>
                  <a:pt x="116" y="88"/>
                </a:lnTo>
                <a:lnTo>
                  <a:pt x="107" y="79"/>
                </a:lnTo>
                <a:lnTo>
                  <a:pt x="116" y="62"/>
                </a:lnTo>
                <a:lnTo>
                  <a:pt x="124" y="44"/>
                </a:lnTo>
                <a:lnTo>
                  <a:pt x="116" y="44"/>
                </a:lnTo>
                <a:lnTo>
                  <a:pt x="116" y="35"/>
                </a:lnTo>
                <a:lnTo>
                  <a:pt x="116" y="26"/>
                </a:lnTo>
                <a:lnTo>
                  <a:pt x="116" y="35"/>
                </a:lnTo>
                <a:lnTo>
                  <a:pt x="107" y="35"/>
                </a:lnTo>
                <a:lnTo>
                  <a:pt x="89" y="35"/>
                </a:lnTo>
                <a:lnTo>
                  <a:pt x="89" y="18"/>
                </a:lnTo>
                <a:lnTo>
                  <a:pt x="80" y="9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34" name="Freeform 768"/>
          <p:cNvSpPr>
            <a:spLocks/>
          </p:cNvSpPr>
          <p:nvPr/>
        </p:nvSpPr>
        <p:spPr bwMode="auto">
          <a:xfrm>
            <a:off x="2992222" y="2543566"/>
            <a:ext cx="65597" cy="111971"/>
          </a:xfrm>
          <a:custGeom>
            <a:avLst/>
            <a:gdLst>
              <a:gd name="T0" fmla="*/ 18 w 36"/>
              <a:gd name="T1" fmla="*/ 9 h 79"/>
              <a:gd name="T2" fmla="*/ 18 w 36"/>
              <a:gd name="T3" fmla="*/ 9 h 79"/>
              <a:gd name="T4" fmla="*/ 9 w 36"/>
              <a:gd name="T5" fmla="*/ 0 h 79"/>
              <a:gd name="T6" fmla="*/ 0 w 36"/>
              <a:gd name="T7" fmla="*/ 79 h 79"/>
              <a:gd name="T8" fmla="*/ 9 w 36"/>
              <a:gd name="T9" fmla="*/ 79 h 79"/>
              <a:gd name="T10" fmla="*/ 18 w 36"/>
              <a:gd name="T11" fmla="*/ 79 h 79"/>
              <a:gd name="T12" fmla="*/ 18 w 36"/>
              <a:gd name="T13" fmla="*/ 79 h 79"/>
              <a:gd name="T14" fmla="*/ 27 w 36"/>
              <a:gd name="T15" fmla="*/ 79 h 79"/>
              <a:gd name="T16" fmla="*/ 27 w 36"/>
              <a:gd name="T17" fmla="*/ 79 h 79"/>
              <a:gd name="T18" fmla="*/ 27 w 36"/>
              <a:gd name="T19" fmla="*/ 79 h 79"/>
              <a:gd name="T20" fmla="*/ 36 w 36"/>
              <a:gd name="T21" fmla="*/ 79 h 79"/>
              <a:gd name="T22" fmla="*/ 36 w 36"/>
              <a:gd name="T23" fmla="*/ 71 h 79"/>
              <a:gd name="T24" fmla="*/ 36 w 36"/>
              <a:gd name="T25" fmla="*/ 71 h 79"/>
              <a:gd name="T26" fmla="*/ 27 w 36"/>
              <a:gd name="T27" fmla="*/ 62 h 79"/>
              <a:gd name="T28" fmla="*/ 18 w 36"/>
              <a:gd name="T29" fmla="*/ 62 h 79"/>
              <a:gd name="T30" fmla="*/ 9 w 36"/>
              <a:gd name="T31" fmla="*/ 44 h 79"/>
              <a:gd name="T32" fmla="*/ 9 w 36"/>
              <a:gd name="T33" fmla="*/ 35 h 79"/>
              <a:gd name="T34" fmla="*/ 18 w 36"/>
              <a:gd name="T35" fmla="*/ 26 h 79"/>
              <a:gd name="T36" fmla="*/ 18 w 36"/>
              <a:gd name="T37" fmla="*/ 18 h 79"/>
              <a:gd name="T38" fmla="*/ 27 w 36"/>
              <a:gd name="T39" fmla="*/ 18 h 79"/>
              <a:gd name="T40" fmla="*/ 27 w 36"/>
              <a:gd name="T41" fmla="*/ 9 h 79"/>
              <a:gd name="T42" fmla="*/ 18 w 36"/>
              <a:gd name="T43" fmla="*/ 9 h 7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6"/>
              <a:gd name="T67" fmla="*/ 0 h 79"/>
              <a:gd name="T68" fmla="*/ 36 w 36"/>
              <a:gd name="T69" fmla="*/ 79 h 79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6" h="79">
                <a:moveTo>
                  <a:pt x="18" y="9"/>
                </a:moveTo>
                <a:lnTo>
                  <a:pt x="18" y="9"/>
                </a:lnTo>
                <a:lnTo>
                  <a:pt x="9" y="0"/>
                </a:lnTo>
                <a:lnTo>
                  <a:pt x="0" y="79"/>
                </a:lnTo>
                <a:lnTo>
                  <a:pt x="9" y="79"/>
                </a:lnTo>
                <a:lnTo>
                  <a:pt x="18" y="79"/>
                </a:lnTo>
                <a:lnTo>
                  <a:pt x="27" y="79"/>
                </a:lnTo>
                <a:lnTo>
                  <a:pt x="36" y="79"/>
                </a:lnTo>
                <a:lnTo>
                  <a:pt x="36" y="71"/>
                </a:lnTo>
                <a:lnTo>
                  <a:pt x="27" y="62"/>
                </a:lnTo>
                <a:lnTo>
                  <a:pt x="18" y="62"/>
                </a:lnTo>
                <a:lnTo>
                  <a:pt x="9" y="44"/>
                </a:lnTo>
                <a:lnTo>
                  <a:pt x="9" y="35"/>
                </a:lnTo>
                <a:lnTo>
                  <a:pt x="18" y="26"/>
                </a:lnTo>
                <a:lnTo>
                  <a:pt x="18" y="18"/>
                </a:lnTo>
                <a:lnTo>
                  <a:pt x="27" y="18"/>
                </a:lnTo>
                <a:lnTo>
                  <a:pt x="27" y="9"/>
                </a:lnTo>
                <a:lnTo>
                  <a:pt x="18" y="9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35" name="Freeform 769"/>
          <p:cNvSpPr>
            <a:spLocks/>
          </p:cNvSpPr>
          <p:nvPr/>
        </p:nvSpPr>
        <p:spPr bwMode="auto">
          <a:xfrm>
            <a:off x="2638727" y="3609417"/>
            <a:ext cx="595843" cy="890101"/>
          </a:xfrm>
          <a:custGeom>
            <a:avLst/>
            <a:gdLst>
              <a:gd name="T0" fmla="*/ 70 w 327"/>
              <a:gd name="T1" fmla="*/ 159 h 628"/>
              <a:gd name="T2" fmla="*/ 70 w 327"/>
              <a:gd name="T3" fmla="*/ 186 h 628"/>
              <a:gd name="T4" fmla="*/ 88 w 327"/>
              <a:gd name="T5" fmla="*/ 186 h 628"/>
              <a:gd name="T6" fmla="*/ 115 w 327"/>
              <a:gd name="T7" fmla="*/ 221 h 628"/>
              <a:gd name="T8" fmla="*/ 124 w 327"/>
              <a:gd name="T9" fmla="*/ 239 h 628"/>
              <a:gd name="T10" fmla="*/ 124 w 327"/>
              <a:gd name="T11" fmla="*/ 248 h 628"/>
              <a:gd name="T12" fmla="*/ 159 w 327"/>
              <a:gd name="T13" fmla="*/ 318 h 628"/>
              <a:gd name="T14" fmla="*/ 141 w 327"/>
              <a:gd name="T15" fmla="*/ 327 h 628"/>
              <a:gd name="T16" fmla="*/ 62 w 327"/>
              <a:gd name="T17" fmla="*/ 469 h 628"/>
              <a:gd name="T18" fmla="*/ 35 w 327"/>
              <a:gd name="T19" fmla="*/ 486 h 628"/>
              <a:gd name="T20" fmla="*/ 26 w 327"/>
              <a:gd name="T21" fmla="*/ 513 h 628"/>
              <a:gd name="T22" fmla="*/ 17 w 327"/>
              <a:gd name="T23" fmla="*/ 539 h 628"/>
              <a:gd name="T24" fmla="*/ 0 w 327"/>
              <a:gd name="T25" fmla="*/ 575 h 628"/>
              <a:gd name="T26" fmla="*/ 62 w 327"/>
              <a:gd name="T27" fmla="*/ 593 h 628"/>
              <a:gd name="T28" fmla="*/ 97 w 327"/>
              <a:gd name="T29" fmla="*/ 593 h 628"/>
              <a:gd name="T30" fmla="*/ 132 w 327"/>
              <a:gd name="T31" fmla="*/ 566 h 628"/>
              <a:gd name="T32" fmla="*/ 230 w 327"/>
              <a:gd name="T33" fmla="*/ 601 h 628"/>
              <a:gd name="T34" fmla="*/ 265 w 327"/>
              <a:gd name="T35" fmla="*/ 628 h 628"/>
              <a:gd name="T36" fmla="*/ 265 w 327"/>
              <a:gd name="T37" fmla="*/ 601 h 628"/>
              <a:gd name="T38" fmla="*/ 256 w 327"/>
              <a:gd name="T39" fmla="*/ 584 h 628"/>
              <a:gd name="T40" fmla="*/ 301 w 327"/>
              <a:gd name="T41" fmla="*/ 557 h 628"/>
              <a:gd name="T42" fmla="*/ 327 w 327"/>
              <a:gd name="T43" fmla="*/ 531 h 628"/>
              <a:gd name="T44" fmla="*/ 319 w 327"/>
              <a:gd name="T45" fmla="*/ 513 h 628"/>
              <a:gd name="T46" fmla="*/ 301 w 327"/>
              <a:gd name="T47" fmla="*/ 478 h 628"/>
              <a:gd name="T48" fmla="*/ 292 w 327"/>
              <a:gd name="T49" fmla="*/ 460 h 628"/>
              <a:gd name="T50" fmla="*/ 274 w 327"/>
              <a:gd name="T51" fmla="*/ 451 h 628"/>
              <a:gd name="T52" fmla="*/ 177 w 327"/>
              <a:gd name="T53" fmla="*/ 469 h 628"/>
              <a:gd name="T54" fmla="*/ 159 w 327"/>
              <a:gd name="T55" fmla="*/ 460 h 628"/>
              <a:gd name="T56" fmla="*/ 159 w 327"/>
              <a:gd name="T57" fmla="*/ 407 h 628"/>
              <a:gd name="T58" fmla="*/ 221 w 327"/>
              <a:gd name="T59" fmla="*/ 309 h 628"/>
              <a:gd name="T60" fmla="*/ 212 w 327"/>
              <a:gd name="T61" fmla="*/ 274 h 628"/>
              <a:gd name="T62" fmla="*/ 256 w 327"/>
              <a:gd name="T63" fmla="*/ 248 h 628"/>
              <a:gd name="T64" fmla="*/ 265 w 327"/>
              <a:gd name="T65" fmla="*/ 230 h 628"/>
              <a:gd name="T66" fmla="*/ 274 w 327"/>
              <a:gd name="T67" fmla="*/ 212 h 628"/>
              <a:gd name="T68" fmla="*/ 310 w 327"/>
              <a:gd name="T69" fmla="*/ 186 h 628"/>
              <a:gd name="T70" fmla="*/ 301 w 327"/>
              <a:gd name="T71" fmla="*/ 168 h 628"/>
              <a:gd name="T72" fmla="*/ 239 w 327"/>
              <a:gd name="T73" fmla="*/ 177 h 628"/>
              <a:gd name="T74" fmla="*/ 239 w 327"/>
              <a:gd name="T75" fmla="*/ 177 h 628"/>
              <a:gd name="T76" fmla="*/ 230 w 327"/>
              <a:gd name="T77" fmla="*/ 177 h 628"/>
              <a:gd name="T78" fmla="*/ 177 w 327"/>
              <a:gd name="T79" fmla="*/ 141 h 628"/>
              <a:gd name="T80" fmla="*/ 177 w 327"/>
              <a:gd name="T81" fmla="*/ 106 h 628"/>
              <a:gd name="T82" fmla="*/ 177 w 327"/>
              <a:gd name="T83" fmla="*/ 97 h 628"/>
              <a:gd name="T84" fmla="*/ 168 w 327"/>
              <a:gd name="T85" fmla="*/ 71 h 628"/>
              <a:gd name="T86" fmla="*/ 186 w 327"/>
              <a:gd name="T87" fmla="*/ 53 h 628"/>
              <a:gd name="T88" fmla="*/ 194 w 327"/>
              <a:gd name="T89" fmla="*/ 44 h 628"/>
              <a:gd name="T90" fmla="*/ 194 w 327"/>
              <a:gd name="T91" fmla="*/ 35 h 628"/>
              <a:gd name="T92" fmla="*/ 203 w 327"/>
              <a:gd name="T93" fmla="*/ 35 h 628"/>
              <a:gd name="T94" fmla="*/ 203 w 327"/>
              <a:gd name="T95" fmla="*/ 26 h 628"/>
              <a:gd name="T96" fmla="*/ 203 w 327"/>
              <a:gd name="T97" fmla="*/ 9 h 628"/>
              <a:gd name="T98" fmla="*/ 177 w 327"/>
              <a:gd name="T99" fmla="*/ 0 h 628"/>
              <a:gd name="T100" fmla="*/ 150 w 327"/>
              <a:gd name="T101" fmla="*/ 9 h 628"/>
              <a:gd name="T102" fmla="*/ 97 w 327"/>
              <a:gd name="T103" fmla="*/ 18 h 628"/>
              <a:gd name="T104" fmla="*/ 17 w 327"/>
              <a:gd name="T105" fmla="*/ 106 h 628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327"/>
              <a:gd name="T160" fmla="*/ 0 h 628"/>
              <a:gd name="T161" fmla="*/ 327 w 327"/>
              <a:gd name="T162" fmla="*/ 628 h 628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327" h="628">
                <a:moveTo>
                  <a:pt x="17" y="115"/>
                </a:moveTo>
                <a:lnTo>
                  <a:pt x="17" y="124"/>
                </a:lnTo>
                <a:lnTo>
                  <a:pt x="70" y="150"/>
                </a:lnTo>
                <a:lnTo>
                  <a:pt x="70" y="159"/>
                </a:lnTo>
                <a:lnTo>
                  <a:pt x="70" y="177"/>
                </a:lnTo>
                <a:lnTo>
                  <a:pt x="70" y="186"/>
                </a:lnTo>
                <a:lnTo>
                  <a:pt x="79" y="186"/>
                </a:lnTo>
                <a:lnTo>
                  <a:pt x="88" y="186"/>
                </a:lnTo>
                <a:lnTo>
                  <a:pt x="97" y="203"/>
                </a:lnTo>
                <a:lnTo>
                  <a:pt x="115" y="203"/>
                </a:lnTo>
                <a:lnTo>
                  <a:pt x="115" y="221"/>
                </a:lnTo>
                <a:lnTo>
                  <a:pt x="124" y="239"/>
                </a:lnTo>
                <a:lnTo>
                  <a:pt x="124" y="248"/>
                </a:lnTo>
                <a:lnTo>
                  <a:pt x="124" y="256"/>
                </a:lnTo>
                <a:lnTo>
                  <a:pt x="132" y="256"/>
                </a:lnTo>
                <a:lnTo>
                  <a:pt x="132" y="318"/>
                </a:lnTo>
                <a:lnTo>
                  <a:pt x="159" y="318"/>
                </a:lnTo>
                <a:lnTo>
                  <a:pt x="150" y="327"/>
                </a:lnTo>
                <a:lnTo>
                  <a:pt x="141" y="327"/>
                </a:lnTo>
                <a:lnTo>
                  <a:pt x="150" y="371"/>
                </a:lnTo>
                <a:lnTo>
                  <a:pt x="141" y="371"/>
                </a:lnTo>
                <a:lnTo>
                  <a:pt x="124" y="407"/>
                </a:lnTo>
                <a:lnTo>
                  <a:pt x="62" y="469"/>
                </a:lnTo>
                <a:lnTo>
                  <a:pt x="53" y="486"/>
                </a:lnTo>
                <a:lnTo>
                  <a:pt x="35" y="495"/>
                </a:lnTo>
                <a:lnTo>
                  <a:pt x="35" y="486"/>
                </a:lnTo>
                <a:lnTo>
                  <a:pt x="26" y="495"/>
                </a:lnTo>
                <a:lnTo>
                  <a:pt x="26" y="504"/>
                </a:lnTo>
                <a:lnTo>
                  <a:pt x="26" y="513"/>
                </a:lnTo>
                <a:lnTo>
                  <a:pt x="26" y="522"/>
                </a:lnTo>
                <a:lnTo>
                  <a:pt x="17" y="531"/>
                </a:lnTo>
                <a:lnTo>
                  <a:pt x="17" y="539"/>
                </a:lnTo>
                <a:lnTo>
                  <a:pt x="8" y="557"/>
                </a:lnTo>
                <a:lnTo>
                  <a:pt x="8" y="566"/>
                </a:lnTo>
                <a:lnTo>
                  <a:pt x="0" y="575"/>
                </a:lnTo>
                <a:lnTo>
                  <a:pt x="26" y="575"/>
                </a:lnTo>
                <a:lnTo>
                  <a:pt x="53" y="584"/>
                </a:lnTo>
                <a:lnTo>
                  <a:pt x="53" y="593"/>
                </a:lnTo>
                <a:lnTo>
                  <a:pt x="62" y="593"/>
                </a:lnTo>
                <a:lnTo>
                  <a:pt x="97" y="593"/>
                </a:lnTo>
                <a:lnTo>
                  <a:pt x="106" y="584"/>
                </a:lnTo>
                <a:lnTo>
                  <a:pt x="115" y="584"/>
                </a:lnTo>
                <a:lnTo>
                  <a:pt x="124" y="584"/>
                </a:lnTo>
                <a:lnTo>
                  <a:pt x="132" y="566"/>
                </a:lnTo>
                <a:lnTo>
                  <a:pt x="150" y="575"/>
                </a:lnTo>
                <a:lnTo>
                  <a:pt x="150" y="593"/>
                </a:lnTo>
                <a:lnTo>
                  <a:pt x="159" y="601"/>
                </a:lnTo>
                <a:lnTo>
                  <a:pt x="230" y="601"/>
                </a:lnTo>
                <a:lnTo>
                  <a:pt x="265" y="628"/>
                </a:lnTo>
                <a:lnTo>
                  <a:pt x="265" y="619"/>
                </a:lnTo>
                <a:lnTo>
                  <a:pt x="265" y="610"/>
                </a:lnTo>
                <a:lnTo>
                  <a:pt x="265" y="601"/>
                </a:lnTo>
                <a:lnTo>
                  <a:pt x="256" y="593"/>
                </a:lnTo>
                <a:lnTo>
                  <a:pt x="256" y="584"/>
                </a:lnTo>
                <a:lnTo>
                  <a:pt x="274" y="593"/>
                </a:lnTo>
                <a:lnTo>
                  <a:pt x="292" y="593"/>
                </a:lnTo>
                <a:lnTo>
                  <a:pt x="292" y="557"/>
                </a:lnTo>
                <a:lnTo>
                  <a:pt x="301" y="557"/>
                </a:lnTo>
                <a:lnTo>
                  <a:pt x="301" y="548"/>
                </a:lnTo>
                <a:lnTo>
                  <a:pt x="327" y="548"/>
                </a:lnTo>
                <a:lnTo>
                  <a:pt x="327" y="539"/>
                </a:lnTo>
                <a:lnTo>
                  <a:pt x="327" y="531"/>
                </a:lnTo>
                <a:lnTo>
                  <a:pt x="319" y="531"/>
                </a:lnTo>
                <a:lnTo>
                  <a:pt x="319" y="522"/>
                </a:lnTo>
                <a:lnTo>
                  <a:pt x="319" y="513"/>
                </a:lnTo>
                <a:lnTo>
                  <a:pt x="310" y="513"/>
                </a:lnTo>
                <a:lnTo>
                  <a:pt x="310" y="504"/>
                </a:lnTo>
                <a:lnTo>
                  <a:pt x="301" y="469"/>
                </a:lnTo>
                <a:lnTo>
                  <a:pt x="301" y="478"/>
                </a:lnTo>
                <a:lnTo>
                  <a:pt x="301" y="469"/>
                </a:lnTo>
                <a:lnTo>
                  <a:pt x="301" y="460"/>
                </a:lnTo>
                <a:lnTo>
                  <a:pt x="292" y="460"/>
                </a:lnTo>
                <a:lnTo>
                  <a:pt x="283" y="460"/>
                </a:lnTo>
                <a:lnTo>
                  <a:pt x="274" y="451"/>
                </a:lnTo>
                <a:lnTo>
                  <a:pt x="212" y="460"/>
                </a:lnTo>
                <a:lnTo>
                  <a:pt x="212" y="478"/>
                </a:lnTo>
                <a:lnTo>
                  <a:pt x="177" y="469"/>
                </a:lnTo>
                <a:lnTo>
                  <a:pt x="168" y="469"/>
                </a:lnTo>
                <a:lnTo>
                  <a:pt x="159" y="460"/>
                </a:lnTo>
                <a:lnTo>
                  <a:pt x="159" y="451"/>
                </a:lnTo>
                <a:lnTo>
                  <a:pt x="150" y="442"/>
                </a:lnTo>
                <a:lnTo>
                  <a:pt x="159" y="407"/>
                </a:lnTo>
                <a:lnTo>
                  <a:pt x="177" y="398"/>
                </a:lnTo>
                <a:lnTo>
                  <a:pt x="186" y="380"/>
                </a:lnTo>
                <a:lnTo>
                  <a:pt x="212" y="327"/>
                </a:lnTo>
                <a:lnTo>
                  <a:pt x="221" y="309"/>
                </a:lnTo>
                <a:lnTo>
                  <a:pt x="230" y="318"/>
                </a:lnTo>
                <a:lnTo>
                  <a:pt x="230" y="309"/>
                </a:lnTo>
                <a:lnTo>
                  <a:pt x="239" y="301"/>
                </a:lnTo>
                <a:lnTo>
                  <a:pt x="212" y="274"/>
                </a:lnTo>
                <a:lnTo>
                  <a:pt x="248" y="265"/>
                </a:lnTo>
                <a:lnTo>
                  <a:pt x="248" y="256"/>
                </a:lnTo>
                <a:lnTo>
                  <a:pt x="256" y="248"/>
                </a:lnTo>
                <a:lnTo>
                  <a:pt x="265" y="230"/>
                </a:lnTo>
                <a:lnTo>
                  <a:pt x="265" y="221"/>
                </a:lnTo>
                <a:lnTo>
                  <a:pt x="274" y="221"/>
                </a:lnTo>
                <a:lnTo>
                  <a:pt x="274" y="212"/>
                </a:lnTo>
                <a:lnTo>
                  <a:pt x="283" y="203"/>
                </a:lnTo>
                <a:lnTo>
                  <a:pt x="292" y="194"/>
                </a:lnTo>
                <a:lnTo>
                  <a:pt x="310" y="194"/>
                </a:lnTo>
                <a:lnTo>
                  <a:pt x="310" y="186"/>
                </a:lnTo>
                <a:lnTo>
                  <a:pt x="301" y="177"/>
                </a:lnTo>
                <a:lnTo>
                  <a:pt x="301" y="168"/>
                </a:lnTo>
                <a:lnTo>
                  <a:pt x="256" y="168"/>
                </a:lnTo>
                <a:lnTo>
                  <a:pt x="248" y="168"/>
                </a:lnTo>
                <a:lnTo>
                  <a:pt x="248" y="177"/>
                </a:lnTo>
                <a:lnTo>
                  <a:pt x="239" y="177"/>
                </a:lnTo>
                <a:lnTo>
                  <a:pt x="230" y="177"/>
                </a:lnTo>
                <a:lnTo>
                  <a:pt x="212" y="203"/>
                </a:lnTo>
                <a:lnTo>
                  <a:pt x="194" y="186"/>
                </a:lnTo>
                <a:lnTo>
                  <a:pt x="177" y="168"/>
                </a:lnTo>
                <a:lnTo>
                  <a:pt x="177" y="141"/>
                </a:lnTo>
                <a:lnTo>
                  <a:pt x="194" y="141"/>
                </a:lnTo>
                <a:lnTo>
                  <a:pt x="186" y="124"/>
                </a:lnTo>
                <a:lnTo>
                  <a:pt x="177" y="106"/>
                </a:lnTo>
                <a:lnTo>
                  <a:pt x="177" y="97"/>
                </a:lnTo>
                <a:lnTo>
                  <a:pt x="168" y="71"/>
                </a:lnTo>
                <a:lnTo>
                  <a:pt x="177" y="62"/>
                </a:lnTo>
                <a:lnTo>
                  <a:pt x="186" y="53"/>
                </a:lnTo>
                <a:lnTo>
                  <a:pt x="186" y="44"/>
                </a:lnTo>
                <a:lnTo>
                  <a:pt x="194" y="44"/>
                </a:lnTo>
                <a:lnTo>
                  <a:pt x="194" y="35"/>
                </a:lnTo>
                <a:lnTo>
                  <a:pt x="203" y="35"/>
                </a:lnTo>
                <a:lnTo>
                  <a:pt x="203" y="26"/>
                </a:lnTo>
                <a:lnTo>
                  <a:pt x="194" y="18"/>
                </a:lnTo>
                <a:lnTo>
                  <a:pt x="203" y="9"/>
                </a:lnTo>
                <a:lnTo>
                  <a:pt x="186" y="0"/>
                </a:lnTo>
                <a:lnTo>
                  <a:pt x="177" y="0"/>
                </a:lnTo>
                <a:lnTo>
                  <a:pt x="168" y="0"/>
                </a:lnTo>
                <a:lnTo>
                  <a:pt x="168" y="9"/>
                </a:lnTo>
                <a:lnTo>
                  <a:pt x="150" y="9"/>
                </a:lnTo>
                <a:lnTo>
                  <a:pt x="150" y="26"/>
                </a:lnTo>
                <a:lnTo>
                  <a:pt x="132" y="26"/>
                </a:lnTo>
                <a:lnTo>
                  <a:pt x="132" y="35"/>
                </a:lnTo>
                <a:lnTo>
                  <a:pt x="97" y="18"/>
                </a:lnTo>
                <a:lnTo>
                  <a:pt x="106" y="62"/>
                </a:lnTo>
                <a:lnTo>
                  <a:pt x="70" y="71"/>
                </a:lnTo>
                <a:lnTo>
                  <a:pt x="17" y="97"/>
                </a:lnTo>
                <a:lnTo>
                  <a:pt x="17" y="106"/>
                </a:lnTo>
                <a:lnTo>
                  <a:pt x="17" y="115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36" name="Freeform 770"/>
          <p:cNvSpPr>
            <a:spLocks/>
          </p:cNvSpPr>
          <p:nvPr/>
        </p:nvSpPr>
        <p:spPr bwMode="auto">
          <a:xfrm>
            <a:off x="2250607" y="3571148"/>
            <a:ext cx="597665" cy="552770"/>
          </a:xfrm>
          <a:custGeom>
            <a:avLst/>
            <a:gdLst>
              <a:gd name="T0" fmla="*/ 168 w 328"/>
              <a:gd name="T1" fmla="*/ 80 h 390"/>
              <a:gd name="T2" fmla="*/ 159 w 328"/>
              <a:gd name="T3" fmla="*/ 53 h 390"/>
              <a:gd name="T4" fmla="*/ 133 w 328"/>
              <a:gd name="T5" fmla="*/ 36 h 390"/>
              <a:gd name="T6" fmla="*/ 115 w 328"/>
              <a:gd name="T7" fmla="*/ 27 h 390"/>
              <a:gd name="T8" fmla="*/ 106 w 328"/>
              <a:gd name="T9" fmla="*/ 27 h 390"/>
              <a:gd name="T10" fmla="*/ 62 w 328"/>
              <a:gd name="T11" fmla="*/ 0 h 390"/>
              <a:gd name="T12" fmla="*/ 53 w 328"/>
              <a:gd name="T13" fmla="*/ 9 h 390"/>
              <a:gd name="T14" fmla="*/ 62 w 328"/>
              <a:gd name="T15" fmla="*/ 27 h 390"/>
              <a:gd name="T16" fmla="*/ 80 w 328"/>
              <a:gd name="T17" fmla="*/ 27 h 390"/>
              <a:gd name="T18" fmla="*/ 106 w 328"/>
              <a:gd name="T19" fmla="*/ 89 h 390"/>
              <a:gd name="T20" fmla="*/ 88 w 328"/>
              <a:gd name="T21" fmla="*/ 204 h 390"/>
              <a:gd name="T22" fmla="*/ 62 w 328"/>
              <a:gd name="T23" fmla="*/ 213 h 390"/>
              <a:gd name="T24" fmla="*/ 53 w 328"/>
              <a:gd name="T25" fmla="*/ 213 h 390"/>
              <a:gd name="T26" fmla="*/ 53 w 328"/>
              <a:gd name="T27" fmla="*/ 213 h 390"/>
              <a:gd name="T28" fmla="*/ 9 w 328"/>
              <a:gd name="T29" fmla="*/ 301 h 390"/>
              <a:gd name="T30" fmla="*/ 9 w 328"/>
              <a:gd name="T31" fmla="*/ 328 h 390"/>
              <a:gd name="T32" fmla="*/ 26 w 328"/>
              <a:gd name="T33" fmla="*/ 381 h 390"/>
              <a:gd name="T34" fmla="*/ 44 w 328"/>
              <a:gd name="T35" fmla="*/ 390 h 390"/>
              <a:gd name="T36" fmla="*/ 97 w 328"/>
              <a:gd name="T37" fmla="*/ 363 h 390"/>
              <a:gd name="T38" fmla="*/ 97 w 328"/>
              <a:gd name="T39" fmla="*/ 354 h 390"/>
              <a:gd name="T40" fmla="*/ 97 w 328"/>
              <a:gd name="T41" fmla="*/ 345 h 390"/>
              <a:gd name="T42" fmla="*/ 115 w 328"/>
              <a:gd name="T43" fmla="*/ 328 h 390"/>
              <a:gd name="T44" fmla="*/ 142 w 328"/>
              <a:gd name="T45" fmla="*/ 328 h 390"/>
              <a:gd name="T46" fmla="*/ 168 w 328"/>
              <a:gd name="T47" fmla="*/ 328 h 390"/>
              <a:gd name="T48" fmla="*/ 159 w 328"/>
              <a:gd name="T49" fmla="*/ 283 h 390"/>
              <a:gd name="T50" fmla="*/ 195 w 328"/>
              <a:gd name="T51" fmla="*/ 283 h 390"/>
              <a:gd name="T52" fmla="*/ 239 w 328"/>
              <a:gd name="T53" fmla="*/ 275 h 390"/>
              <a:gd name="T54" fmla="*/ 266 w 328"/>
              <a:gd name="T55" fmla="*/ 239 h 390"/>
              <a:gd name="T56" fmla="*/ 292 w 328"/>
              <a:gd name="T57" fmla="*/ 221 h 390"/>
              <a:gd name="T58" fmla="*/ 328 w 328"/>
              <a:gd name="T59" fmla="*/ 248 h 390"/>
              <a:gd name="T60" fmla="*/ 301 w 328"/>
              <a:gd name="T61" fmla="*/ 221 h 390"/>
              <a:gd name="T62" fmla="*/ 292 w 328"/>
              <a:gd name="T63" fmla="*/ 221 h 390"/>
              <a:gd name="T64" fmla="*/ 275 w 328"/>
              <a:gd name="T65" fmla="*/ 204 h 390"/>
              <a:gd name="T66" fmla="*/ 275 w 328"/>
              <a:gd name="T67" fmla="*/ 186 h 390"/>
              <a:gd name="T68" fmla="*/ 257 w 328"/>
              <a:gd name="T69" fmla="*/ 177 h 390"/>
              <a:gd name="T70" fmla="*/ 230 w 328"/>
              <a:gd name="T71" fmla="*/ 142 h 390"/>
              <a:gd name="T72" fmla="*/ 230 w 328"/>
              <a:gd name="T73" fmla="*/ 133 h 390"/>
              <a:gd name="T74" fmla="*/ 230 w 328"/>
              <a:gd name="T75" fmla="*/ 124 h 390"/>
              <a:gd name="T76" fmla="*/ 213 w 328"/>
              <a:gd name="T77" fmla="*/ 142 h 390"/>
              <a:gd name="T78" fmla="*/ 204 w 328"/>
              <a:gd name="T79" fmla="*/ 151 h 390"/>
              <a:gd name="T80" fmla="*/ 204 w 328"/>
              <a:gd name="T81" fmla="*/ 151 h 390"/>
              <a:gd name="T82" fmla="*/ 204 w 328"/>
              <a:gd name="T83" fmla="*/ 160 h 390"/>
              <a:gd name="T84" fmla="*/ 177 w 328"/>
              <a:gd name="T85" fmla="*/ 124 h 390"/>
              <a:gd name="T86" fmla="*/ 177 w 328"/>
              <a:gd name="T87" fmla="*/ 89 h 39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328"/>
              <a:gd name="T133" fmla="*/ 0 h 390"/>
              <a:gd name="T134" fmla="*/ 328 w 328"/>
              <a:gd name="T135" fmla="*/ 390 h 390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328" h="390">
                <a:moveTo>
                  <a:pt x="177" y="89"/>
                </a:moveTo>
                <a:lnTo>
                  <a:pt x="168" y="89"/>
                </a:lnTo>
                <a:lnTo>
                  <a:pt x="168" y="80"/>
                </a:lnTo>
                <a:lnTo>
                  <a:pt x="168" y="62"/>
                </a:lnTo>
                <a:lnTo>
                  <a:pt x="168" y="53"/>
                </a:lnTo>
                <a:lnTo>
                  <a:pt x="159" y="53"/>
                </a:lnTo>
                <a:lnTo>
                  <a:pt x="150" y="45"/>
                </a:lnTo>
                <a:lnTo>
                  <a:pt x="142" y="45"/>
                </a:lnTo>
                <a:lnTo>
                  <a:pt x="133" y="36"/>
                </a:lnTo>
                <a:lnTo>
                  <a:pt x="124" y="36"/>
                </a:lnTo>
                <a:lnTo>
                  <a:pt x="115" y="36"/>
                </a:lnTo>
                <a:lnTo>
                  <a:pt x="115" y="27"/>
                </a:lnTo>
                <a:lnTo>
                  <a:pt x="106" y="27"/>
                </a:lnTo>
                <a:lnTo>
                  <a:pt x="97" y="27"/>
                </a:lnTo>
                <a:lnTo>
                  <a:pt x="88" y="9"/>
                </a:lnTo>
                <a:lnTo>
                  <a:pt x="62" y="0"/>
                </a:lnTo>
                <a:lnTo>
                  <a:pt x="53" y="9"/>
                </a:lnTo>
                <a:lnTo>
                  <a:pt x="62" y="27"/>
                </a:lnTo>
                <a:lnTo>
                  <a:pt x="71" y="27"/>
                </a:lnTo>
                <a:lnTo>
                  <a:pt x="80" y="27"/>
                </a:lnTo>
                <a:lnTo>
                  <a:pt x="88" y="53"/>
                </a:lnTo>
                <a:lnTo>
                  <a:pt x="106" y="80"/>
                </a:lnTo>
                <a:lnTo>
                  <a:pt x="106" y="89"/>
                </a:lnTo>
                <a:lnTo>
                  <a:pt x="115" y="106"/>
                </a:lnTo>
                <a:lnTo>
                  <a:pt x="115" y="160"/>
                </a:lnTo>
                <a:lnTo>
                  <a:pt x="88" y="204"/>
                </a:lnTo>
                <a:lnTo>
                  <a:pt x="71" y="221"/>
                </a:lnTo>
                <a:lnTo>
                  <a:pt x="71" y="213"/>
                </a:lnTo>
                <a:lnTo>
                  <a:pt x="62" y="213"/>
                </a:lnTo>
                <a:lnTo>
                  <a:pt x="53" y="213"/>
                </a:lnTo>
                <a:lnTo>
                  <a:pt x="35" y="310"/>
                </a:lnTo>
                <a:lnTo>
                  <a:pt x="26" y="301"/>
                </a:lnTo>
                <a:lnTo>
                  <a:pt x="9" y="301"/>
                </a:lnTo>
                <a:lnTo>
                  <a:pt x="0" y="319"/>
                </a:lnTo>
                <a:lnTo>
                  <a:pt x="9" y="319"/>
                </a:lnTo>
                <a:lnTo>
                  <a:pt x="9" y="328"/>
                </a:lnTo>
                <a:lnTo>
                  <a:pt x="18" y="336"/>
                </a:lnTo>
                <a:lnTo>
                  <a:pt x="35" y="354"/>
                </a:lnTo>
                <a:lnTo>
                  <a:pt x="26" y="381"/>
                </a:lnTo>
                <a:lnTo>
                  <a:pt x="35" y="390"/>
                </a:lnTo>
                <a:lnTo>
                  <a:pt x="44" y="390"/>
                </a:lnTo>
                <a:lnTo>
                  <a:pt x="53" y="381"/>
                </a:lnTo>
                <a:lnTo>
                  <a:pt x="71" y="363"/>
                </a:lnTo>
                <a:lnTo>
                  <a:pt x="97" y="363"/>
                </a:lnTo>
                <a:lnTo>
                  <a:pt x="97" y="354"/>
                </a:lnTo>
                <a:lnTo>
                  <a:pt x="97" y="345"/>
                </a:lnTo>
                <a:lnTo>
                  <a:pt x="97" y="336"/>
                </a:lnTo>
                <a:lnTo>
                  <a:pt x="106" y="319"/>
                </a:lnTo>
                <a:lnTo>
                  <a:pt x="115" y="328"/>
                </a:lnTo>
                <a:lnTo>
                  <a:pt x="133" y="328"/>
                </a:lnTo>
                <a:lnTo>
                  <a:pt x="142" y="328"/>
                </a:lnTo>
                <a:lnTo>
                  <a:pt x="159" y="328"/>
                </a:lnTo>
                <a:lnTo>
                  <a:pt x="168" y="328"/>
                </a:lnTo>
                <a:lnTo>
                  <a:pt x="177" y="319"/>
                </a:lnTo>
                <a:lnTo>
                  <a:pt x="159" y="283"/>
                </a:lnTo>
                <a:lnTo>
                  <a:pt x="168" y="283"/>
                </a:lnTo>
                <a:lnTo>
                  <a:pt x="186" y="292"/>
                </a:lnTo>
                <a:lnTo>
                  <a:pt x="195" y="283"/>
                </a:lnTo>
                <a:lnTo>
                  <a:pt x="204" y="283"/>
                </a:lnTo>
                <a:lnTo>
                  <a:pt x="213" y="283"/>
                </a:lnTo>
                <a:lnTo>
                  <a:pt x="239" y="275"/>
                </a:lnTo>
                <a:lnTo>
                  <a:pt x="248" y="239"/>
                </a:lnTo>
                <a:lnTo>
                  <a:pt x="266" y="239"/>
                </a:lnTo>
                <a:lnTo>
                  <a:pt x="275" y="230"/>
                </a:lnTo>
                <a:lnTo>
                  <a:pt x="292" y="221"/>
                </a:lnTo>
                <a:lnTo>
                  <a:pt x="328" y="266"/>
                </a:lnTo>
                <a:lnTo>
                  <a:pt x="328" y="248"/>
                </a:lnTo>
                <a:lnTo>
                  <a:pt x="319" y="239"/>
                </a:lnTo>
                <a:lnTo>
                  <a:pt x="310" y="239"/>
                </a:lnTo>
                <a:lnTo>
                  <a:pt x="301" y="221"/>
                </a:lnTo>
                <a:lnTo>
                  <a:pt x="292" y="221"/>
                </a:lnTo>
                <a:lnTo>
                  <a:pt x="283" y="221"/>
                </a:lnTo>
                <a:lnTo>
                  <a:pt x="283" y="213"/>
                </a:lnTo>
                <a:lnTo>
                  <a:pt x="275" y="204"/>
                </a:lnTo>
                <a:lnTo>
                  <a:pt x="275" y="195"/>
                </a:lnTo>
                <a:lnTo>
                  <a:pt x="275" y="186"/>
                </a:lnTo>
                <a:lnTo>
                  <a:pt x="275" y="177"/>
                </a:lnTo>
                <a:lnTo>
                  <a:pt x="257" y="177"/>
                </a:lnTo>
                <a:lnTo>
                  <a:pt x="221" y="151"/>
                </a:lnTo>
                <a:lnTo>
                  <a:pt x="230" y="142"/>
                </a:lnTo>
                <a:lnTo>
                  <a:pt x="230" y="133"/>
                </a:lnTo>
                <a:lnTo>
                  <a:pt x="230" y="124"/>
                </a:lnTo>
                <a:lnTo>
                  <a:pt x="221" y="124"/>
                </a:lnTo>
                <a:lnTo>
                  <a:pt x="213" y="142"/>
                </a:lnTo>
                <a:lnTo>
                  <a:pt x="213" y="151"/>
                </a:lnTo>
                <a:lnTo>
                  <a:pt x="204" y="151"/>
                </a:lnTo>
                <a:lnTo>
                  <a:pt x="204" y="160"/>
                </a:lnTo>
                <a:lnTo>
                  <a:pt x="168" y="133"/>
                </a:lnTo>
                <a:lnTo>
                  <a:pt x="177" y="124"/>
                </a:lnTo>
                <a:lnTo>
                  <a:pt x="177" y="98"/>
                </a:lnTo>
                <a:lnTo>
                  <a:pt x="177" y="89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37" name="Freeform 771"/>
          <p:cNvSpPr>
            <a:spLocks/>
          </p:cNvSpPr>
          <p:nvPr/>
        </p:nvSpPr>
        <p:spPr bwMode="auto">
          <a:xfrm>
            <a:off x="2330783" y="3909897"/>
            <a:ext cx="581264" cy="452138"/>
          </a:xfrm>
          <a:custGeom>
            <a:avLst/>
            <a:gdLst>
              <a:gd name="T0" fmla="*/ 36 w 319"/>
              <a:gd name="T1" fmla="*/ 133 h 319"/>
              <a:gd name="T2" fmla="*/ 0 w 319"/>
              <a:gd name="T3" fmla="*/ 151 h 319"/>
              <a:gd name="T4" fmla="*/ 9 w 319"/>
              <a:gd name="T5" fmla="*/ 159 h 319"/>
              <a:gd name="T6" fmla="*/ 18 w 319"/>
              <a:gd name="T7" fmla="*/ 168 h 319"/>
              <a:gd name="T8" fmla="*/ 18 w 319"/>
              <a:gd name="T9" fmla="*/ 177 h 319"/>
              <a:gd name="T10" fmla="*/ 18 w 319"/>
              <a:gd name="T11" fmla="*/ 186 h 319"/>
              <a:gd name="T12" fmla="*/ 27 w 319"/>
              <a:gd name="T13" fmla="*/ 212 h 319"/>
              <a:gd name="T14" fmla="*/ 27 w 319"/>
              <a:gd name="T15" fmla="*/ 239 h 319"/>
              <a:gd name="T16" fmla="*/ 27 w 319"/>
              <a:gd name="T17" fmla="*/ 239 h 319"/>
              <a:gd name="T18" fmla="*/ 36 w 319"/>
              <a:gd name="T19" fmla="*/ 248 h 319"/>
              <a:gd name="T20" fmla="*/ 36 w 319"/>
              <a:gd name="T21" fmla="*/ 248 h 319"/>
              <a:gd name="T22" fmla="*/ 44 w 319"/>
              <a:gd name="T23" fmla="*/ 257 h 319"/>
              <a:gd name="T24" fmla="*/ 133 w 319"/>
              <a:gd name="T25" fmla="*/ 257 h 319"/>
              <a:gd name="T26" fmla="*/ 142 w 319"/>
              <a:gd name="T27" fmla="*/ 292 h 319"/>
              <a:gd name="T28" fmla="*/ 160 w 319"/>
              <a:gd name="T29" fmla="*/ 310 h 319"/>
              <a:gd name="T30" fmla="*/ 169 w 319"/>
              <a:gd name="T31" fmla="*/ 310 h 319"/>
              <a:gd name="T32" fmla="*/ 186 w 319"/>
              <a:gd name="T33" fmla="*/ 319 h 319"/>
              <a:gd name="T34" fmla="*/ 186 w 319"/>
              <a:gd name="T35" fmla="*/ 310 h 319"/>
              <a:gd name="T36" fmla="*/ 186 w 319"/>
              <a:gd name="T37" fmla="*/ 310 h 319"/>
              <a:gd name="T38" fmla="*/ 186 w 319"/>
              <a:gd name="T39" fmla="*/ 301 h 319"/>
              <a:gd name="T40" fmla="*/ 195 w 319"/>
              <a:gd name="T41" fmla="*/ 301 h 319"/>
              <a:gd name="T42" fmla="*/ 195 w 319"/>
              <a:gd name="T43" fmla="*/ 301 h 319"/>
              <a:gd name="T44" fmla="*/ 186 w 319"/>
              <a:gd name="T45" fmla="*/ 274 h 319"/>
              <a:gd name="T46" fmla="*/ 204 w 319"/>
              <a:gd name="T47" fmla="*/ 274 h 319"/>
              <a:gd name="T48" fmla="*/ 213 w 319"/>
              <a:gd name="T49" fmla="*/ 274 h 319"/>
              <a:gd name="T50" fmla="*/ 231 w 319"/>
              <a:gd name="T51" fmla="*/ 248 h 319"/>
              <a:gd name="T52" fmla="*/ 301 w 319"/>
              <a:gd name="T53" fmla="*/ 151 h 319"/>
              <a:gd name="T54" fmla="*/ 301 w 319"/>
              <a:gd name="T55" fmla="*/ 115 h 319"/>
              <a:gd name="T56" fmla="*/ 319 w 319"/>
              <a:gd name="T57" fmla="*/ 115 h 319"/>
              <a:gd name="T58" fmla="*/ 301 w 319"/>
              <a:gd name="T59" fmla="*/ 106 h 319"/>
              <a:gd name="T60" fmla="*/ 284 w 319"/>
              <a:gd name="T61" fmla="*/ 53 h 319"/>
              <a:gd name="T62" fmla="*/ 284 w 319"/>
              <a:gd name="T63" fmla="*/ 36 h 319"/>
              <a:gd name="T64" fmla="*/ 248 w 319"/>
              <a:gd name="T65" fmla="*/ 0 h 319"/>
              <a:gd name="T66" fmla="*/ 213 w 319"/>
              <a:gd name="T67" fmla="*/ 9 h 319"/>
              <a:gd name="T68" fmla="*/ 213 w 319"/>
              <a:gd name="T69" fmla="*/ 18 h 319"/>
              <a:gd name="T70" fmla="*/ 204 w 319"/>
              <a:gd name="T71" fmla="*/ 36 h 319"/>
              <a:gd name="T72" fmla="*/ 169 w 319"/>
              <a:gd name="T73" fmla="*/ 53 h 319"/>
              <a:gd name="T74" fmla="*/ 160 w 319"/>
              <a:gd name="T75" fmla="*/ 53 h 319"/>
              <a:gd name="T76" fmla="*/ 151 w 319"/>
              <a:gd name="T77" fmla="*/ 53 h 319"/>
              <a:gd name="T78" fmla="*/ 124 w 319"/>
              <a:gd name="T79" fmla="*/ 53 h 319"/>
              <a:gd name="T80" fmla="*/ 133 w 319"/>
              <a:gd name="T81" fmla="*/ 89 h 319"/>
              <a:gd name="T82" fmla="*/ 115 w 319"/>
              <a:gd name="T83" fmla="*/ 89 h 319"/>
              <a:gd name="T84" fmla="*/ 98 w 319"/>
              <a:gd name="T85" fmla="*/ 97 h 319"/>
              <a:gd name="T86" fmla="*/ 89 w 319"/>
              <a:gd name="T87" fmla="*/ 97 h 319"/>
              <a:gd name="T88" fmla="*/ 80 w 319"/>
              <a:gd name="T89" fmla="*/ 97 h 319"/>
              <a:gd name="T90" fmla="*/ 71 w 319"/>
              <a:gd name="T91" fmla="*/ 97 h 319"/>
              <a:gd name="T92" fmla="*/ 62 w 319"/>
              <a:gd name="T93" fmla="*/ 97 h 319"/>
              <a:gd name="T94" fmla="*/ 62 w 319"/>
              <a:gd name="T95" fmla="*/ 97 h 319"/>
              <a:gd name="T96" fmla="*/ 62 w 319"/>
              <a:gd name="T97" fmla="*/ 115 h 319"/>
              <a:gd name="T98" fmla="*/ 62 w 319"/>
              <a:gd name="T99" fmla="*/ 115 h 319"/>
              <a:gd name="T100" fmla="*/ 62 w 319"/>
              <a:gd name="T101" fmla="*/ 124 h 319"/>
              <a:gd name="T102" fmla="*/ 62 w 319"/>
              <a:gd name="T103" fmla="*/ 124 h 319"/>
              <a:gd name="T104" fmla="*/ 62 w 319"/>
              <a:gd name="T105" fmla="*/ 133 h 31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319"/>
              <a:gd name="T160" fmla="*/ 0 h 319"/>
              <a:gd name="T161" fmla="*/ 319 w 319"/>
              <a:gd name="T162" fmla="*/ 319 h 31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319" h="319">
                <a:moveTo>
                  <a:pt x="62" y="133"/>
                </a:moveTo>
                <a:lnTo>
                  <a:pt x="36" y="133"/>
                </a:lnTo>
                <a:lnTo>
                  <a:pt x="18" y="151"/>
                </a:lnTo>
                <a:lnTo>
                  <a:pt x="0" y="151"/>
                </a:lnTo>
                <a:lnTo>
                  <a:pt x="9" y="159"/>
                </a:lnTo>
                <a:lnTo>
                  <a:pt x="9" y="168"/>
                </a:lnTo>
                <a:lnTo>
                  <a:pt x="18" y="168"/>
                </a:lnTo>
                <a:lnTo>
                  <a:pt x="18" y="177"/>
                </a:lnTo>
                <a:lnTo>
                  <a:pt x="18" y="186"/>
                </a:lnTo>
                <a:lnTo>
                  <a:pt x="27" y="195"/>
                </a:lnTo>
                <a:lnTo>
                  <a:pt x="27" y="212"/>
                </a:lnTo>
                <a:lnTo>
                  <a:pt x="27" y="221"/>
                </a:lnTo>
                <a:lnTo>
                  <a:pt x="27" y="239"/>
                </a:lnTo>
                <a:lnTo>
                  <a:pt x="36" y="248"/>
                </a:lnTo>
                <a:lnTo>
                  <a:pt x="36" y="257"/>
                </a:lnTo>
                <a:lnTo>
                  <a:pt x="44" y="257"/>
                </a:lnTo>
                <a:lnTo>
                  <a:pt x="115" y="248"/>
                </a:lnTo>
                <a:lnTo>
                  <a:pt x="133" y="257"/>
                </a:lnTo>
                <a:lnTo>
                  <a:pt x="151" y="266"/>
                </a:lnTo>
                <a:lnTo>
                  <a:pt x="142" y="292"/>
                </a:lnTo>
                <a:lnTo>
                  <a:pt x="151" y="301"/>
                </a:lnTo>
                <a:lnTo>
                  <a:pt x="160" y="310"/>
                </a:lnTo>
                <a:lnTo>
                  <a:pt x="169" y="310"/>
                </a:lnTo>
                <a:lnTo>
                  <a:pt x="186" y="319"/>
                </a:lnTo>
                <a:lnTo>
                  <a:pt x="186" y="310"/>
                </a:lnTo>
                <a:lnTo>
                  <a:pt x="186" y="301"/>
                </a:lnTo>
                <a:lnTo>
                  <a:pt x="195" y="301"/>
                </a:lnTo>
                <a:lnTo>
                  <a:pt x="195" y="292"/>
                </a:lnTo>
                <a:lnTo>
                  <a:pt x="186" y="274"/>
                </a:lnTo>
                <a:lnTo>
                  <a:pt x="204" y="266"/>
                </a:lnTo>
                <a:lnTo>
                  <a:pt x="204" y="274"/>
                </a:lnTo>
                <a:lnTo>
                  <a:pt x="213" y="274"/>
                </a:lnTo>
                <a:lnTo>
                  <a:pt x="222" y="266"/>
                </a:lnTo>
                <a:lnTo>
                  <a:pt x="231" y="248"/>
                </a:lnTo>
                <a:lnTo>
                  <a:pt x="284" y="186"/>
                </a:lnTo>
                <a:lnTo>
                  <a:pt x="301" y="151"/>
                </a:lnTo>
                <a:lnTo>
                  <a:pt x="310" y="151"/>
                </a:lnTo>
                <a:lnTo>
                  <a:pt x="301" y="115"/>
                </a:lnTo>
                <a:lnTo>
                  <a:pt x="319" y="115"/>
                </a:lnTo>
                <a:lnTo>
                  <a:pt x="319" y="106"/>
                </a:lnTo>
                <a:lnTo>
                  <a:pt x="301" y="106"/>
                </a:lnTo>
                <a:lnTo>
                  <a:pt x="293" y="44"/>
                </a:lnTo>
                <a:lnTo>
                  <a:pt x="284" y="53"/>
                </a:lnTo>
                <a:lnTo>
                  <a:pt x="284" y="36"/>
                </a:lnTo>
                <a:lnTo>
                  <a:pt x="284" y="27"/>
                </a:lnTo>
                <a:lnTo>
                  <a:pt x="248" y="0"/>
                </a:lnTo>
                <a:lnTo>
                  <a:pt x="231" y="0"/>
                </a:lnTo>
                <a:lnTo>
                  <a:pt x="213" y="9"/>
                </a:lnTo>
                <a:lnTo>
                  <a:pt x="213" y="18"/>
                </a:lnTo>
                <a:lnTo>
                  <a:pt x="213" y="27"/>
                </a:lnTo>
                <a:lnTo>
                  <a:pt x="204" y="36"/>
                </a:lnTo>
                <a:lnTo>
                  <a:pt x="204" y="44"/>
                </a:lnTo>
                <a:lnTo>
                  <a:pt x="169" y="53"/>
                </a:lnTo>
                <a:lnTo>
                  <a:pt x="160" y="53"/>
                </a:lnTo>
                <a:lnTo>
                  <a:pt x="151" y="53"/>
                </a:lnTo>
                <a:lnTo>
                  <a:pt x="142" y="62"/>
                </a:lnTo>
                <a:lnTo>
                  <a:pt x="124" y="53"/>
                </a:lnTo>
                <a:lnTo>
                  <a:pt x="142" y="89"/>
                </a:lnTo>
                <a:lnTo>
                  <a:pt x="133" y="89"/>
                </a:lnTo>
                <a:lnTo>
                  <a:pt x="124" y="89"/>
                </a:lnTo>
                <a:lnTo>
                  <a:pt x="115" y="89"/>
                </a:lnTo>
                <a:lnTo>
                  <a:pt x="98" y="97"/>
                </a:lnTo>
                <a:lnTo>
                  <a:pt x="89" y="97"/>
                </a:lnTo>
                <a:lnTo>
                  <a:pt x="80" y="97"/>
                </a:lnTo>
                <a:lnTo>
                  <a:pt x="71" y="97"/>
                </a:lnTo>
                <a:lnTo>
                  <a:pt x="62" y="97"/>
                </a:lnTo>
                <a:lnTo>
                  <a:pt x="62" y="89"/>
                </a:lnTo>
                <a:lnTo>
                  <a:pt x="62" y="97"/>
                </a:lnTo>
                <a:lnTo>
                  <a:pt x="62" y="106"/>
                </a:lnTo>
                <a:lnTo>
                  <a:pt x="62" y="115"/>
                </a:lnTo>
                <a:lnTo>
                  <a:pt x="62" y="124"/>
                </a:lnTo>
                <a:lnTo>
                  <a:pt x="62" y="13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38" name="Freeform 772"/>
          <p:cNvSpPr>
            <a:spLocks/>
          </p:cNvSpPr>
          <p:nvPr/>
        </p:nvSpPr>
        <p:spPr bwMode="auto">
          <a:xfrm>
            <a:off x="2170434" y="4274159"/>
            <a:ext cx="628642" cy="425208"/>
          </a:xfrm>
          <a:custGeom>
            <a:avLst/>
            <a:gdLst>
              <a:gd name="T0" fmla="*/ 212 w 345"/>
              <a:gd name="T1" fmla="*/ 0 h 300"/>
              <a:gd name="T2" fmla="*/ 203 w 345"/>
              <a:gd name="T3" fmla="*/ 0 h 300"/>
              <a:gd name="T4" fmla="*/ 132 w 345"/>
              <a:gd name="T5" fmla="*/ 0 h 300"/>
              <a:gd name="T6" fmla="*/ 115 w 345"/>
              <a:gd name="T7" fmla="*/ 62 h 300"/>
              <a:gd name="T8" fmla="*/ 115 w 345"/>
              <a:gd name="T9" fmla="*/ 88 h 300"/>
              <a:gd name="T10" fmla="*/ 115 w 345"/>
              <a:gd name="T11" fmla="*/ 88 h 300"/>
              <a:gd name="T12" fmla="*/ 132 w 345"/>
              <a:gd name="T13" fmla="*/ 106 h 300"/>
              <a:gd name="T14" fmla="*/ 132 w 345"/>
              <a:gd name="T15" fmla="*/ 106 h 300"/>
              <a:gd name="T16" fmla="*/ 132 w 345"/>
              <a:gd name="T17" fmla="*/ 124 h 300"/>
              <a:gd name="T18" fmla="*/ 115 w 345"/>
              <a:gd name="T19" fmla="*/ 141 h 300"/>
              <a:gd name="T20" fmla="*/ 106 w 345"/>
              <a:gd name="T21" fmla="*/ 141 h 300"/>
              <a:gd name="T22" fmla="*/ 97 w 345"/>
              <a:gd name="T23" fmla="*/ 150 h 300"/>
              <a:gd name="T24" fmla="*/ 79 w 345"/>
              <a:gd name="T25" fmla="*/ 168 h 300"/>
              <a:gd name="T26" fmla="*/ 70 w 345"/>
              <a:gd name="T27" fmla="*/ 177 h 300"/>
              <a:gd name="T28" fmla="*/ 62 w 345"/>
              <a:gd name="T29" fmla="*/ 194 h 300"/>
              <a:gd name="T30" fmla="*/ 70 w 345"/>
              <a:gd name="T31" fmla="*/ 212 h 300"/>
              <a:gd name="T32" fmla="*/ 44 w 345"/>
              <a:gd name="T33" fmla="*/ 221 h 300"/>
              <a:gd name="T34" fmla="*/ 35 w 345"/>
              <a:gd name="T35" fmla="*/ 230 h 300"/>
              <a:gd name="T36" fmla="*/ 35 w 345"/>
              <a:gd name="T37" fmla="*/ 239 h 300"/>
              <a:gd name="T38" fmla="*/ 26 w 345"/>
              <a:gd name="T39" fmla="*/ 239 h 300"/>
              <a:gd name="T40" fmla="*/ 26 w 345"/>
              <a:gd name="T41" fmla="*/ 247 h 300"/>
              <a:gd name="T42" fmla="*/ 17 w 345"/>
              <a:gd name="T43" fmla="*/ 256 h 300"/>
              <a:gd name="T44" fmla="*/ 8 w 345"/>
              <a:gd name="T45" fmla="*/ 283 h 300"/>
              <a:gd name="T46" fmla="*/ 0 w 345"/>
              <a:gd name="T47" fmla="*/ 300 h 300"/>
              <a:gd name="T48" fmla="*/ 35 w 345"/>
              <a:gd name="T49" fmla="*/ 283 h 300"/>
              <a:gd name="T50" fmla="*/ 53 w 345"/>
              <a:gd name="T51" fmla="*/ 283 h 300"/>
              <a:gd name="T52" fmla="*/ 79 w 345"/>
              <a:gd name="T53" fmla="*/ 283 h 300"/>
              <a:gd name="T54" fmla="*/ 106 w 345"/>
              <a:gd name="T55" fmla="*/ 283 h 300"/>
              <a:gd name="T56" fmla="*/ 124 w 345"/>
              <a:gd name="T57" fmla="*/ 283 h 300"/>
              <a:gd name="T58" fmla="*/ 141 w 345"/>
              <a:gd name="T59" fmla="*/ 283 h 300"/>
              <a:gd name="T60" fmla="*/ 150 w 345"/>
              <a:gd name="T61" fmla="*/ 283 h 300"/>
              <a:gd name="T62" fmla="*/ 212 w 345"/>
              <a:gd name="T63" fmla="*/ 292 h 300"/>
              <a:gd name="T64" fmla="*/ 221 w 345"/>
              <a:gd name="T65" fmla="*/ 274 h 300"/>
              <a:gd name="T66" fmla="*/ 230 w 345"/>
              <a:gd name="T67" fmla="*/ 247 h 300"/>
              <a:gd name="T68" fmla="*/ 230 w 345"/>
              <a:gd name="T69" fmla="*/ 239 h 300"/>
              <a:gd name="T70" fmla="*/ 230 w 345"/>
              <a:gd name="T71" fmla="*/ 230 h 300"/>
              <a:gd name="T72" fmla="*/ 239 w 345"/>
              <a:gd name="T73" fmla="*/ 212 h 300"/>
              <a:gd name="T74" fmla="*/ 248 w 345"/>
              <a:gd name="T75" fmla="*/ 203 h 300"/>
              <a:gd name="T76" fmla="*/ 257 w 345"/>
              <a:gd name="T77" fmla="*/ 194 h 300"/>
              <a:gd name="T78" fmla="*/ 283 w 345"/>
              <a:gd name="T79" fmla="*/ 185 h 300"/>
              <a:gd name="T80" fmla="*/ 301 w 345"/>
              <a:gd name="T81" fmla="*/ 194 h 300"/>
              <a:gd name="T82" fmla="*/ 336 w 345"/>
              <a:gd name="T83" fmla="*/ 150 h 300"/>
              <a:gd name="T84" fmla="*/ 336 w 345"/>
              <a:gd name="T85" fmla="*/ 141 h 300"/>
              <a:gd name="T86" fmla="*/ 319 w 345"/>
              <a:gd name="T87" fmla="*/ 132 h 300"/>
              <a:gd name="T88" fmla="*/ 319 w 345"/>
              <a:gd name="T89" fmla="*/ 132 h 300"/>
              <a:gd name="T90" fmla="*/ 301 w 345"/>
              <a:gd name="T91" fmla="*/ 124 h 300"/>
              <a:gd name="T92" fmla="*/ 248 w 345"/>
              <a:gd name="T93" fmla="*/ 106 h 300"/>
              <a:gd name="T94" fmla="*/ 257 w 345"/>
              <a:gd name="T95" fmla="*/ 97 h 300"/>
              <a:gd name="T96" fmla="*/ 257 w 345"/>
              <a:gd name="T97" fmla="*/ 97 h 300"/>
              <a:gd name="T98" fmla="*/ 265 w 345"/>
              <a:gd name="T99" fmla="*/ 79 h 300"/>
              <a:gd name="T100" fmla="*/ 265 w 345"/>
              <a:gd name="T101" fmla="*/ 70 h 300"/>
              <a:gd name="T102" fmla="*/ 265 w 345"/>
              <a:gd name="T103" fmla="*/ 70 h 300"/>
              <a:gd name="T104" fmla="*/ 257 w 345"/>
              <a:gd name="T105" fmla="*/ 62 h 300"/>
              <a:gd name="T106" fmla="*/ 248 w 345"/>
              <a:gd name="T107" fmla="*/ 62 h 300"/>
              <a:gd name="T108" fmla="*/ 248 w 345"/>
              <a:gd name="T109" fmla="*/ 53 h 300"/>
              <a:gd name="T110" fmla="*/ 230 w 345"/>
              <a:gd name="T111" fmla="*/ 44 h 300"/>
              <a:gd name="T112" fmla="*/ 230 w 345"/>
              <a:gd name="T113" fmla="*/ 17 h 300"/>
              <a:gd name="T114" fmla="*/ 221 w 345"/>
              <a:gd name="T115" fmla="*/ 9 h 300"/>
              <a:gd name="T116" fmla="*/ 221 w 345"/>
              <a:gd name="T117" fmla="*/ 0 h 30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45"/>
              <a:gd name="T178" fmla="*/ 0 h 300"/>
              <a:gd name="T179" fmla="*/ 345 w 345"/>
              <a:gd name="T180" fmla="*/ 300 h 300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45" h="300">
                <a:moveTo>
                  <a:pt x="221" y="0"/>
                </a:moveTo>
                <a:lnTo>
                  <a:pt x="212" y="0"/>
                </a:lnTo>
                <a:lnTo>
                  <a:pt x="203" y="0"/>
                </a:lnTo>
                <a:lnTo>
                  <a:pt x="132" y="0"/>
                </a:lnTo>
                <a:lnTo>
                  <a:pt x="115" y="53"/>
                </a:lnTo>
                <a:lnTo>
                  <a:pt x="115" y="62"/>
                </a:lnTo>
                <a:lnTo>
                  <a:pt x="115" y="70"/>
                </a:lnTo>
                <a:lnTo>
                  <a:pt x="115" y="88"/>
                </a:lnTo>
                <a:lnTo>
                  <a:pt x="132" y="97"/>
                </a:lnTo>
                <a:lnTo>
                  <a:pt x="132" y="106"/>
                </a:lnTo>
                <a:lnTo>
                  <a:pt x="132" y="115"/>
                </a:lnTo>
                <a:lnTo>
                  <a:pt x="132" y="124"/>
                </a:lnTo>
                <a:lnTo>
                  <a:pt x="132" y="132"/>
                </a:lnTo>
                <a:lnTo>
                  <a:pt x="115" y="141"/>
                </a:lnTo>
                <a:lnTo>
                  <a:pt x="115" y="132"/>
                </a:lnTo>
                <a:lnTo>
                  <a:pt x="106" y="141"/>
                </a:lnTo>
                <a:lnTo>
                  <a:pt x="106" y="150"/>
                </a:lnTo>
                <a:lnTo>
                  <a:pt x="97" y="150"/>
                </a:lnTo>
                <a:lnTo>
                  <a:pt x="88" y="159"/>
                </a:lnTo>
                <a:lnTo>
                  <a:pt x="79" y="168"/>
                </a:lnTo>
                <a:lnTo>
                  <a:pt x="79" y="177"/>
                </a:lnTo>
                <a:lnTo>
                  <a:pt x="70" y="177"/>
                </a:lnTo>
                <a:lnTo>
                  <a:pt x="62" y="185"/>
                </a:lnTo>
                <a:lnTo>
                  <a:pt x="62" y="194"/>
                </a:lnTo>
                <a:lnTo>
                  <a:pt x="70" y="212"/>
                </a:lnTo>
                <a:lnTo>
                  <a:pt x="44" y="221"/>
                </a:lnTo>
                <a:lnTo>
                  <a:pt x="35" y="230"/>
                </a:lnTo>
                <a:lnTo>
                  <a:pt x="35" y="239"/>
                </a:lnTo>
                <a:lnTo>
                  <a:pt x="26" y="239"/>
                </a:lnTo>
                <a:lnTo>
                  <a:pt x="26" y="247"/>
                </a:lnTo>
                <a:lnTo>
                  <a:pt x="17" y="247"/>
                </a:lnTo>
                <a:lnTo>
                  <a:pt x="17" y="256"/>
                </a:lnTo>
                <a:lnTo>
                  <a:pt x="8" y="283"/>
                </a:lnTo>
                <a:lnTo>
                  <a:pt x="0" y="283"/>
                </a:lnTo>
                <a:lnTo>
                  <a:pt x="0" y="300"/>
                </a:lnTo>
                <a:lnTo>
                  <a:pt x="17" y="292"/>
                </a:lnTo>
                <a:lnTo>
                  <a:pt x="35" y="283"/>
                </a:lnTo>
                <a:lnTo>
                  <a:pt x="44" y="283"/>
                </a:lnTo>
                <a:lnTo>
                  <a:pt x="53" y="283"/>
                </a:lnTo>
                <a:lnTo>
                  <a:pt x="70" y="283"/>
                </a:lnTo>
                <a:lnTo>
                  <a:pt x="79" y="283"/>
                </a:lnTo>
                <a:lnTo>
                  <a:pt x="88" y="283"/>
                </a:lnTo>
                <a:lnTo>
                  <a:pt x="106" y="283"/>
                </a:lnTo>
                <a:lnTo>
                  <a:pt x="115" y="283"/>
                </a:lnTo>
                <a:lnTo>
                  <a:pt x="124" y="283"/>
                </a:lnTo>
                <a:lnTo>
                  <a:pt x="132" y="283"/>
                </a:lnTo>
                <a:lnTo>
                  <a:pt x="141" y="283"/>
                </a:lnTo>
                <a:lnTo>
                  <a:pt x="150" y="283"/>
                </a:lnTo>
                <a:lnTo>
                  <a:pt x="150" y="292"/>
                </a:lnTo>
                <a:lnTo>
                  <a:pt x="212" y="292"/>
                </a:lnTo>
                <a:lnTo>
                  <a:pt x="212" y="283"/>
                </a:lnTo>
                <a:lnTo>
                  <a:pt x="221" y="274"/>
                </a:lnTo>
                <a:lnTo>
                  <a:pt x="221" y="265"/>
                </a:lnTo>
                <a:lnTo>
                  <a:pt x="230" y="247"/>
                </a:lnTo>
                <a:lnTo>
                  <a:pt x="230" y="239"/>
                </a:lnTo>
                <a:lnTo>
                  <a:pt x="230" y="230"/>
                </a:lnTo>
                <a:lnTo>
                  <a:pt x="239" y="221"/>
                </a:lnTo>
                <a:lnTo>
                  <a:pt x="239" y="212"/>
                </a:lnTo>
                <a:lnTo>
                  <a:pt x="239" y="203"/>
                </a:lnTo>
                <a:lnTo>
                  <a:pt x="248" y="203"/>
                </a:lnTo>
                <a:lnTo>
                  <a:pt x="257" y="194"/>
                </a:lnTo>
                <a:lnTo>
                  <a:pt x="274" y="194"/>
                </a:lnTo>
                <a:lnTo>
                  <a:pt x="283" y="185"/>
                </a:lnTo>
                <a:lnTo>
                  <a:pt x="292" y="185"/>
                </a:lnTo>
                <a:lnTo>
                  <a:pt x="301" y="194"/>
                </a:lnTo>
                <a:lnTo>
                  <a:pt x="345" y="159"/>
                </a:lnTo>
                <a:lnTo>
                  <a:pt x="336" y="150"/>
                </a:lnTo>
                <a:lnTo>
                  <a:pt x="336" y="141"/>
                </a:lnTo>
                <a:lnTo>
                  <a:pt x="327" y="141"/>
                </a:lnTo>
                <a:lnTo>
                  <a:pt x="319" y="132"/>
                </a:lnTo>
                <a:lnTo>
                  <a:pt x="301" y="132"/>
                </a:lnTo>
                <a:lnTo>
                  <a:pt x="301" y="124"/>
                </a:lnTo>
                <a:lnTo>
                  <a:pt x="274" y="115"/>
                </a:lnTo>
                <a:lnTo>
                  <a:pt x="248" y="106"/>
                </a:lnTo>
                <a:lnTo>
                  <a:pt x="257" y="97"/>
                </a:lnTo>
                <a:lnTo>
                  <a:pt x="265" y="88"/>
                </a:lnTo>
                <a:lnTo>
                  <a:pt x="265" y="79"/>
                </a:lnTo>
                <a:lnTo>
                  <a:pt x="265" y="70"/>
                </a:lnTo>
                <a:lnTo>
                  <a:pt x="257" y="62"/>
                </a:lnTo>
                <a:lnTo>
                  <a:pt x="248" y="62"/>
                </a:lnTo>
                <a:lnTo>
                  <a:pt x="248" y="53"/>
                </a:lnTo>
                <a:lnTo>
                  <a:pt x="239" y="53"/>
                </a:lnTo>
                <a:lnTo>
                  <a:pt x="230" y="44"/>
                </a:lnTo>
                <a:lnTo>
                  <a:pt x="221" y="35"/>
                </a:lnTo>
                <a:lnTo>
                  <a:pt x="230" y="17"/>
                </a:lnTo>
                <a:lnTo>
                  <a:pt x="230" y="9"/>
                </a:lnTo>
                <a:lnTo>
                  <a:pt x="221" y="9"/>
                </a:lnTo>
                <a:lnTo>
                  <a:pt x="221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39" name="Freeform 773"/>
          <p:cNvSpPr>
            <a:spLocks/>
          </p:cNvSpPr>
          <p:nvPr/>
        </p:nvSpPr>
        <p:spPr bwMode="auto">
          <a:xfrm>
            <a:off x="3573489" y="3710051"/>
            <a:ext cx="759836" cy="425208"/>
          </a:xfrm>
          <a:custGeom>
            <a:avLst/>
            <a:gdLst>
              <a:gd name="T0" fmla="*/ 0 w 417"/>
              <a:gd name="T1" fmla="*/ 35 h 300"/>
              <a:gd name="T2" fmla="*/ 9 w 417"/>
              <a:gd name="T3" fmla="*/ 62 h 300"/>
              <a:gd name="T4" fmla="*/ 18 w 417"/>
              <a:gd name="T5" fmla="*/ 97 h 300"/>
              <a:gd name="T6" fmla="*/ 45 w 417"/>
              <a:gd name="T7" fmla="*/ 177 h 300"/>
              <a:gd name="T8" fmla="*/ 45 w 417"/>
              <a:gd name="T9" fmla="*/ 177 h 300"/>
              <a:gd name="T10" fmla="*/ 18 w 417"/>
              <a:gd name="T11" fmla="*/ 194 h 300"/>
              <a:gd name="T12" fmla="*/ 27 w 417"/>
              <a:gd name="T13" fmla="*/ 230 h 300"/>
              <a:gd name="T14" fmla="*/ 36 w 417"/>
              <a:gd name="T15" fmla="*/ 247 h 300"/>
              <a:gd name="T16" fmla="*/ 36 w 417"/>
              <a:gd name="T17" fmla="*/ 256 h 300"/>
              <a:gd name="T18" fmla="*/ 80 w 417"/>
              <a:gd name="T19" fmla="*/ 292 h 300"/>
              <a:gd name="T20" fmla="*/ 124 w 417"/>
              <a:gd name="T21" fmla="*/ 238 h 300"/>
              <a:gd name="T22" fmla="*/ 133 w 417"/>
              <a:gd name="T23" fmla="*/ 203 h 300"/>
              <a:gd name="T24" fmla="*/ 160 w 417"/>
              <a:gd name="T25" fmla="*/ 194 h 300"/>
              <a:gd name="T26" fmla="*/ 142 w 417"/>
              <a:gd name="T27" fmla="*/ 177 h 300"/>
              <a:gd name="T28" fmla="*/ 151 w 417"/>
              <a:gd name="T29" fmla="*/ 177 h 300"/>
              <a:gd name="T30" fmla="*/ 151 w 417"/>
              <a:gd name="T31" fmla="*/ 168 h 300"/>
              <a:gd name="T32" fmla="*/ 151 w 417"/>
              <a:gd name="T33" fmla="*/ 150 h 300"/>
              <a:gd name="T34" fmla="*/ 178 w 417"/>
              <a:gd name="T35" fmla="*/ 168 h 300"/>
              <a:gd name="T36" fmla="*/ 187 w 417"/>
              <a:gd name="T37" fmla="*/ 141 h 300"/>
              <a:gd name="T38" fmla="*/ 222 w 417"/>
              <a:gd name="T39" fmla="*/ 168 h 300"/>
              <a:gd name="T40" fmla="*/ 240 w 417"/>
              <a:gd name="T41" fmla="*/ 194 h 300"/>
              <a:gd name="T42" fmla="*/ 249 w 417"/>
              <a:gd name="T43" fmla="*/ 194 h 300"/>
              <a:gd name="T44" fmla="*/ 275 w 417"/>
              <a:gd name="T45" fmla="*/ 194 h 300"/>
              <a:gd name="T46" fmla="*/ 275 w 417"/>
              <a:gd name="T47" fmla="*/ 177 h 300"/>
              <a:gd name="T48" fmla="*/ 293 w 417"/>
              <a:gd name="T49" fmla="*/ 150 h 300"/>
              <a:gd name="T50" fmla="*/ 328 w 417"/>
              <a:gd name="T51" fmla="*/ 150 h 300"/>
              <a:gd name="T52" fmla="*/ 381 w 417"/>
              <a:gd name="T53" fmla="*/ 115 h 300"/>
              <a:gd name="T54" fmla="*/ 399 w 417"/>
              <a:gd name="T55" fmla="*/ 123 h 300"/>
              <a:gd name="T56" fmla="*/ 417 w 417"/>
              <a:gd name="T57" fmla="*/ 115 h 300"/>
              <a:gd name="T58" fmla="*/ 381 w 417"/>
              <a:gd name="T59" fmla="*/ 62 h 300"/>
              <a:gd name="T60" fmla="*/ 390 w 417"/>
              <a:gd name="T61" fmla="*/ 44 h 300"/>
              <a:gd name="T62" fmla="*/ 390 w 417"/>
              <a:gd name="T63" fmla="*/ 44 h 300"/>
              <a:gd name="T64" fmla="*/ 355 w 417"/>
              <a:gd name="T65" fmla="*/ 26 h 300"/>
              <a:gd name="T66" fmla="*/ 328 w 417"/>
              <a:gd name="T67" fmla="*/ 8 h 300"/>
              <a:gd name="T68" fmla="*/ 302 w 417"/>
              <a:gd name="T69" fmla="*/ 62 h 300"/>
              <a:gd name="T70" fmla="*/ 293 w 417"/>
              <a:gd name="T71" fmla="*/ 53 h 300"/>
              <a:gd name="T72" fmla="*/ 213 w 417"/>
              <a:gd name="T73" fmla="*/ 17 h 300"/>
              <a:gd name="T74" fmla="*/ 187 w 417"/>
              <a:gd name="T75" fmla="*/ 35 h 300"/>
              <a:gd name="T76" fmla="*/ 187 w 417"/>
              <a:gd name="T77" fmla="*/ 35 h 300"/>
              <a:gd name="T78" fmla="*/ 142 w 417"/>
              <a:gd name="T79" fmla="*/ 0 h 300"/>
              <a:gd name="T80" fmla="*/ 142 w 417"/>
              <a:gd name="T81" fmla="*/ 17 h 300"/>
              <a:gd name="T82" fmla="*/ 142 w 417"/>
              <a:gd name="T83" fmla="*/ 26 h 300"/>
              <a:gd name="T84" fmla="*/ 142 w 417"/>
              <a:gd name="T85" fmla="*/ 44 h 300"/>
              <a:gd name="T86" fmla="*/ 142 w 417"/>
              <a:gd name="T87" fmla="*/ 53 h 300"/>
              <a:gd name="T88" fmla="*/ 98 w 417"/>
              <a:gd name="T89" fmla="*/ 44 h 300"/>
              <a:gd name="T90" fmla="*/ 89 w 417"/>
              <a:gd name="T91" fmla="*/ 53 h 300"/>
              <a:gd name="T92" fmla="*/ 80 w 417"/>
              <a:gd name="T93" fmla="*/ 53 h 300"/>
              <a:gd name="T94" fmla="*/ 80 w 417"/>
              <a:gd name="T95" fmla="*/ 62 h 300"/>
              <a:gd name="T96" fmla="*/ 71 w 417"/>
              <a:gd name="T97" fmla="*/ 70 h 300"/>
              <a:gd name="T98" fmla="*/ 62 w 417"/>
              <a:gd name="T99" fmla="*/ 62 h 300"/>
              <a:gd name="T100" fmla="*/ 54 w 417"/>
              <a:gd name="T101" fmla="*/ 44 h 300"/>
              <a:gd name="T102" fmla="*/ 27 w 417"/>
              <a:gd name="T103" fmla="*/ 26 h 300"/>
              <a:gd name="T104" fmla="*/ 18 w 417"/>
              <a:gd name="T105" fmla="*/ 17 h 300"/>
              <a:gd name="T106" fmla="*/ 0 w 417"/>
              <a:gd name="T107" fmla="*/ 26 h 30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417"/>
              <a:gd name="T163" fmla="*/ 0 h 300"/>
              <a:gd name="T164" fmla="*/ 417 w 417"/>
              <a:gd name="T165" fmla="*/ 300 h 300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417" h="300">
                <a:moveTo>
                  <a:pt x="0" y="26"/>
                </a:moveTo>
                <a:lnTo>
                  <a:pt x="0" y="26"/>
                </a:lnTo>
                <a:lnTo>
                  <a:pt x="0" y="35"/>
                </a:lnTo>
                <a:lnTo>
                  <a:pt x="0" y="44"/>
                </a:lnTo>
                <a:lnTo>
                  <a:pt x="9" y="53"/>
                </a:lnTo>
                <a:lnTo>
                  <a:pt x="9" y="62"/>
                </a:lnTo>
                <a:lnTo>
                  <a:pt x="18" y="79"/>
                </a:lnTo>
                <a:lnTo>
                  <a:pt x="18" y="88"/>
                </a:lnTo>
                <a:lnTo>
                  <a:pt x="18" y="97"/>
                </a:lnTo>
                <a:lnTo>
                  <a:pt x="45" y="132"/>
                </a:lnTo>
                <a:lnTo>
                  <a:pt x="45" y="159"/>
                </a:lnTo>
                <a:lnTo>
                  <a:pt x="45" y="177"/>
                </a:lnTo>
                <a:lnTo>
                  <a:pt x="36" y="185"/>
                </a:lnTo>
                <a:lnTo>
                  <a:pt x="18" y="194"/>
                </a:lnTo>
                <a:lnTo>
                  <a:pt x="27" y="230"/>
                </a:lnTo>
                <a:lnTo>
                  <a:pt x="27" y="238"/>
                </a:lnTo>
                <a:lnTo>
                  <a:pt x="36" y="247"/>
                </a:lnTo>
                <a:lnTo>
                  <a:pt x="36" y="256"/>
                </a:lnTo>
                <a:lnTo>
                  <a:pt x="89" y="283"/>
                </a:lnTo>
                <a:lnTo>
                  <a:pt x="89" y="292"/>
                </a:lnTo>
                <a:lnTo>
                  <a:pt x="80" y="292"/>
                </a:lnTo>
                <a:lnTo>
                  <a:pt x="80" y="300"/>
                </a:lnTo>
                <a:lnTo>
                  <a:pt x="89" y="300"/>
                </a:lnTo>
                <a:lnTo>
                  <a:pt x="124" y="238"/>
                </a:lnTo>
                <a:lnTo>
                  <a:pt x="124" y="212"/>
                </a:lnTo>
                <a:lnTo>
                  <a:pt x="133" y="203"/>
                </a:lnTo>
                <a:lnTo>
                  <a:pt x="142" y="203"/>
                </a:lnTo>
                <a:lnTo>
                  <a:pt x="151" y="203"/>
                </a:lnTo>
                <a:lnTo>
                  <a:pt x="160" y="194"/>
                </a:lnTo>
                <a:lnTo>
                  <a:pt x="142" y="185"/>
                </a:lnTo>
                <a:lnTo>
                  <a:pt x="142" y="177"/>
                </a:lnTo>
                <a:lnTo>
                  <a:pt x="151" y="177"/>
                </a:lnTo>
                <a:lnTo>
                  <a:pt x="151" y="168"/>
                </a:lnTo>
                <a:lnTo>
                  <a:pt x="151" y="159"/>
                </a:lnTo>
                <a:lnTo>
                  <a:pt x="151" y="150"/>
                </a:lnTo>
                <a:lnTo>
                  <a:pt x="178" y="177"/>
                </a:lnTo>
                <a:lnTo>
                  <a:pt x="178" y="168"/>
                </a:lnTo>
                <a:lnTo>
                  <a:pt x="178" y="150"/>
                </a:lnTo>
                <a:lnTo>
                  <a:pt x="187" y="141"/>
                </a:lnTo>
                <a:lnTo>
                  <a:pt x="195" y="150"/>
                </a:lnTo>
                <a:lnTo>
                  <a:pt x="204" y="159"/>
                </a:lnTo>
                <a:lnTo>
                  <a:pt x="222" y="168"/>
                </a:lnTo>
                <a:lnTo>
                  <a:pt x="231" y="185"/>
                </a:lnTo>
                <a:lnTo>
                  <a:pt x="231" y="194"/>
                </a:lnTo>
                <a:lnTo>
                  <a:pt x="240" y="194"/>
                </a:lnTo>
                <a:lnTo>
                  <a:pt x="249" y="194"/>
                </a:lnTo>
                <a:lnTo>
                  <a:pt x="257" y="194"/>
                </a:lnTo>
                <a:lnTo>
                  <a:pt x="266" y="194"/>
                </a:lnTo>
                <a:lnTo>
                  <a:pt x="275" y="194"/>
                </a:lnTo>
                <a:lnTo>
                  <a:pt x="275" y="185"/>
                </a:lnTo>
                <a:lnTo>
                  <a:pt x="275" y="177"/>
                </a:lnTo>
                <a:lnTo>
                  <a:pt x="275" y="168"/>
                </a:lnTo>
                <a:lnTo>
                  <a:pt x="284" y="159"/>
                </a:lnTo>
                <a:lnTo>
                  <a:pt x="293" y="150"/>
                </a:lnTo>
                <a:lnTo>
                  <a:pt x="293" y="141"/>
                </a:lnTo>
                <a:lnTo>
                  <a:pt x="302" y="123"/>
                </a:lnTo>
                <a:lnTo>
                  <a:pt x="328" y="150"/>
                </a:lnTo>
                <a:lnTo>
                  <a:pt x="355" y="123"/>
                </a:lnTo>
                <a:lnTo>
                  <a:pt x="364" y="132"/>
                </a:lnTo>
                <a:lnTo>
                  <a:pt x="381" y="115"/>
                </a:lnTo>
                <a:lnTo>
                  <a:pt x="399" y="132"/>
                </a:lnTo>
                <a:lnTo>
                  <a:pt x="399" y="123"/>
                </a:lnTo>
                <a:lnTo>
                  <a:pt x="408" y="123"/>
                </a:lnTo>
                <a:lnTo>
                  <a:pt x="408" y="115"/>
                </a:lnTo>
                <a:lnTo>
                  <a:pt x="417" y="115"/>
                </a:lnTo>
                <a:lnTo>
                  <a:pt x="373" y="70"/>
                </a:lnTo>
                <a:lnTo>
                  <a:pt x="381" y="62"/>
                </a:lnTo>
                <a:lnTo>
                  <a:pt x="381" y="53"/>
                </a:lnTo>
                <a:lnTo>
                  <a:pt x="381" y="44"/>
                </a:lnTo>
                <a:lnTo>
                  <a:pt x="390" y="44"/>
                </a:lnTo>
                <a:lnTo>
                  <a:pt x="373" y="35"/>
                </a:lnTo>
                <a:lnTo>
                  <a:pt x="364" y="26"/>
                </a:lnTo>
                <a:lnTo>
                  <a:pt x="355" y="26"/>
                </a:lnTo>
                <a:lnTo>
                  <a:pt x="337" y="17"/>
                </a:lnTo>
                <a:lnTo>
                  <a:pt x="337" y="8"/>
                </a:lnTo>
                <a:lnTo>
                  <a:pt x="328" y="8"/>
                </a:lnTo>
                <a:lnTo>
                  <a:pt x="302" y="70"/>
                </a:lnTo>
                <a:lnTo>
                  <a:pt x="302" y="62"/>
                </a:lnTo>
                <a:lnTo>
                  <a:pt x="293" y="53"/>
                </a:lnTo>
                <a:lnTo>
                  <a:pt x="275" y="17"/>
                </a:lnTo>
                <a:lnTo>
                  <a:pt x="249" y="53"/>
                </a:lnTo>
                <a:lnTo>
                  <a:pt x="213" y="17"/>
                </a:lnTo>
                <a:lnTo>
                  <a:pt x="204" y="44"/>
                </a:lnTo>
                <a:lnTo>
                  <a:pt x="195" y="35"/>
                </a:lnTo>
                <a:lnTo>
                  <a:pt x="187" y="35"/>
                </a:lnTo>
                <a:lnTo>
                  <a:pt x="178" y="35"/>
                </a:lnTo>
                <a:lnTo>
                  <a:pt x="169" y="44"/>
                </a:lnTo>
                <a:lnTo>
                  <a:pt x="142" y="0"/>
                </a:lnTo>
                <a:lnTo>
                  <a:pt x="142" y="8"/>
                </a:lnTo>
                <a:lnTo>
                  <a:pt x="142" y="17"/>
                </a:lnTo>
                <a:lnTo>
                  <a:pt x="142" y="26"/>
                </a:lnTo>
                <a:lnTo>
                  <a:pt x="142" y="35"/>
                </a:lnTo>
                <a:lnTo>
                  <a:pt x="142" y="44"/>
                </a:lnTo>
                <a:lnTo>
                  <a:pt x="142" y="53"/>
                </a:lnTo>
                <a:lnTo>
                  <a:pt x="133" y="44"/>
                </a:lnTo>
                <a:lnTo>
                  <a:pt x="116" y="62"/>
                </a:lnTo>
                <a:lnTo>
                  <a:pt x="98" y="44"/>
                </a:lnTo>
                <a:lnTo>
                  <a:pt x="89" y="53"/>
                </a:lnTo>
                <a:lnTo>
                  <a:pt x="80" y="53"/>
                </a:lnTo>
                <a:lnTo>
                  <a:pt x="80" y="62"/>
                </a:lnTo>
                <a:lnTo>
                  <a:pt x="71" y="62"/>
                </a:lnTo>
                <a:lnTo>
                  <a:pt x="71" y="70"/>
                </a:lnTo>
                <a:lnTo>
                  <a:pt x="62" y="70"/>
                </a:lnTo>
                <a:lnTo>
                  <a:pt x="62" y="62"/>
                </a:lnTo>
                <a:lnTo>
                  <a:pt x="54" y="62"/>
                </a:lnTo>
                <a:lnTo>
                  <a:pt x="54" y="44"/>
                </a:lnTo>
                <a:lnTo>
                  <a:pt x="36" y="44"/>
                </a:lnTo>
                <a:lnTo>
                  <a:pt x="36" y="35"/>
                </a:lnTo>
                <a:lnTo>
                  <a:pt x="27" y="26"/>
                </a:lnTo>
                <a:lnTo>
                  <a:pt x="18" y="17"/>
                </a:lnTo>
                <a:lnTo>
                  <a:pt x="9" y="17"/>
                </a:lnTo>
                <a:lnTo>
                  <a:pt x="0" y="26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40" name="Freeform 774"/>
          <p:cNvSpPr>
            <a:spLocks/>
          </p:cNvSpPr>
          <p:nvPr/>
        </p:nvSpPr>
        <p:spPr bwMode="auto">
          <a:xfrm>
            <a:off x="3460514" y="4047382"/>
            <a:ext cx="420917" cy="464894"/>
          </a:xfrm>
          <a:custGeom>
            <a:avLst/>
            <a:gdLst>
              <a:gd name="T0" fmla="*/ 9 w 231"/>
              <a:gd name="T1" fmla="*/ 54 h 328"/>
              <a:gd name="T2" fmla="*/ 9 w 231"/>
              <a:gd name="T3" fmla="*/ 62 h 328"/>
              <a:gd name="T4" fmla="*/ 18 w 231"/>
              <a:gd name="T5" fmla="*/ 98 h 328"/>
              <a:gd name="T6" fmla="*/ 27 w 231"/>
              <a:gd name="T7" fmla="*/ 107 h 328"/>
              <a:gd name="T8" fmla="*/ 27 w 231"/>
              <a:gd name="T9" fmla="*/ 115 h 328"/>
              <a:gd name="T10" fmla="*/ 18 w 231"/>
              <a:gd name="T11" fmla="*/ 124 h 328"/>
              <a:gd name="T12" fmla="*/ 27 w 231"/>
              <a:gd name="T13" fmla="*/ 151 h 328"/>
              <a:gd name="T14" fmla="*/ 27 w 231"/>
              <a:gd name="T15" fmla="*/ 160 h 328"/>
              <a:gd name="T16" fmla="*/ 27 w 231"/>
              <a:gd name="T17" fmla="*/ 160 h 328"/>
              <a:gd name="T18" fmla="*/ 18 w 231"/>
              <a:gd name="T19" fmla="*/ 169 h 328"/>
              <a:gd name="T20" fmla="*/ 9 w 231"/>
              <a:gd name="T21" fmla="*/ 195 h 328"/>
              <a:gd name="T22" fmla="*/ 18 w 231"/>
              <a:gd name="T23" fmla="*/ 195 h 328"/>
              <a:gd name="T24" fmla="*/ 18 w 231"/>
              <a:gd name="T25" fmla="*/ 204 h 328"/>
              <a:gd name="T26" fmla="*/ 71 w 231"/>
              <a:gd name="T27" fmla="*/ 239 h 328"/>
              <a:gd name="T28" fmla="*/ 62 w 231"/>
              <a:gd name="T29" fmla="*/ 284 h 328"/>
              <a:gd name="T30" fmla="*/ 71 w 231"/>
              <a:gd name="T31" fmla="*/ 301 h 328"/>
              <a:gd name="T32" fmla="*/ 80 w 231"/>
              <a:gd name="T33" fmla="*/ 319 h 328"/>
              <a:gd name="T34" fmla="*/ 89 w 231"/>
              <a:gd name="T35" fmla="*/ 319 h 328"/>
              <a:gd name="T36" fmla="*/ 89 w 231"/>
              <a:gd name="T37" fmla="*/ 310 h 328"/>
              <a:gd name="T38" fmla="*/ 98 w 231"/>
              <a:gd name="T39" fmla="*/ 292 h 328"/>
              <a:gd name="T40" fmla="*/ 107 w 231"/>
              <a:gd name="T41" fmla="*/ 275 h 328"/>
              <a:gd name="T42" fmla="*/ 116 w 231"/>
              <a:gd name="T43" fmla="*/ 257 h 328"/>
              <a:gd name="T44" fmla="*/ 124 w 231"/>
              <a:gd name="T45" fmla="*/ 239 h 328"/>
              <a:gd name="T46" fmla="*/ 116 w 231"/>
              <a:gd name="T47" fmla="*/ 248 h 328"/>
              <a:gd name="T48" fmla="*/ 124 w 231"/>
              <a:gd name="T49" fmla="*/ 230 h 328"/>
              <a:gd name="T50" fmla="*/ 133 w 231"/>
              <a:gd name="T51" fmla="*/ 222 h 328"/>
              <a:gd name="T52" fmla="*/ 169 w 231"/>
              <a:gd name="T53" fmla="*/ 195 h 328"/>
              <a:gd name="T54" fmla="*/ 186 w 231"/>
              <a:gd name="T55" fmla="*/ 186 h 328"/>
              <a:gd name="T56" fmla="*/ 204 w 231"/>
              <a:gd name="T57" fmla="*/ 177 h 328"/>
              <a:gd name="T58" fmla="*/ 195 w 231"/>
              <a:gd name="T59" fmla="*/ 107 h 328"/>
              <a:gd name="T60" fmla="*/ 204 w 231"/>
              <a:gd name="T61" fmla="*/ 89 h 328"/>
              <a:gd name="T62" fmla="*/ 231 w 231"/>
              <a:gd name="T63" fmla="*/ 71 h 328"/>
              <a:gd name="T64" fmla="*/ 222 w 231"/>
              <a:gd name="T65" fmla="*/ 62 h 328"/>
              <a:gd name="T66" fmla="*/ 222 w 231"/>
              <a:gd name="T67" fmla="*/ 45 h 328"/>
              <a:gd name="T68" fmla="*/ 222 w 231"/>
              <a:gd name="T69" fmla="*/ 27 h 328"/>
              <a:gd name="T70" fmla="*/ 204 w 231"/>
              <a:gd name="T71" fmla="*/ 18 h 328"/>
              <a:gd name="T72" fmla="*/ 195 w 231"/>
              <a:gd name="T73" fmla="*/ 9 h 328"/>
              <a:gd name="T74" fmla="*/ 186 w 231"/>
              <a:gd name="T75" fmla="*/ 9 h 328"/>
              <a:gd name="T76" fmla="*/ 142 w 231"/>
              <a:gd name="T77" fmla="*/ 71 h 328"/>
              <a:gd name="T78" fmla="*/ 142 w 231"/>
              <a:gd name="T79" fmla="*/ 54 h 328"/>
              <a:gd name="T80" fmla="*/ 89 w 231"/>
              <a:gd name="T81" fmla="*/ 18 h 328"/>
              <a:gd name="T82" fmla="*/ 89 w 231"/>
              <a:gd name="T83" fmla="*/ 0 h 328"/>
              <a:gd name="T84" fmla="*/ 54 w 231"/>
              <a:gd name="T85" fmla="*/ 9 h 328"/>
              <a:gd name="T86" fmla="*/ 27 w 231"/>
              <a:gd name="T87" fmla="*/ 36 h 32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31"/>
              <a:gd name="T133" fmla="*/ 0 h 328"/>
              <a:gd name="T134" fmla="*/ 231 w 231"/>
              <a:gd name="T135" fmla="*/ 328 h 328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31" h="328">
                <a:moveTo>
                  <a:pt x="18" y="45"/>
                </a:moveTo>
                <a:lnTo>
                  <a:pt x="9" y="45"/>
                </a:lnTo>
                <a:lnTo>
                  <a:pt x="9" y="54"/>
                </a:lnTo>
                <a:lnTo>
                  <a:pt x="0" y="54"/>
                </a:lnTo>
                <a:lnTo>
                  <a:pt x="9" y="62"/>
                </a:lnTo>
                <a:lnTo>
                  <a:pt x="18" y="80"/>
                </a:lnTo>
                <a:lnTo>
                  <a:pt x="27" y="89"/>
                </a:lnTo>
                <a:lnTo>
                  <a:pt x="18" y="98"/>
                </a:lnTo>
                <a:lnTo>
                  <a:pt x="27" y="107"/>
                </a:lnTo>
                <a:lnTo>
                  <a:pt x="27" y="115"/>
                </a:lnTo>
                <a:lnTo>
                  <a:pt x="27" y="124"/>
                </a:lnTo>
                <a:lnTo>
                  <a:pt x="18" y="124"/>
                </a:lnTo>
                <a:lnTo>
                  <a:pt x="27" y="151"/>
                </a:lnTo>
                <a:lnTo>
                  <a:pt x="27" y="160"/>
                </a:lnTo>
                <a:lnTo>
                  <a:pt x="18" y="160"/>
                </a:lnTo>
                <a:lnTo>
                  <a:pt x="18" y="169"/>
                </a:lnTo>
                <a:lnTo>
                  <a:pt x="18" y="177"/>
                </a:lnTo>
                <a:lnTo>
                  <a:pt x="9" y="195"/>
                </a:lnTo>
                <a:lnTo>
                  <a:pt x="18" y="195"/>
                </a:lnTo>
                <a:lnTo>
                  <a:pt x="18" y="204"/>
                </a:lnTo>
                <a:lnTo>
                  <a:pt x="36" y="239"/>
                </a:lnTo>
                <a:lnTo>
                  <a:pt x="45" y="239"/>
                </a:lnTo>
                <a:lnTo>
                  <a:pt x="71" y="239"/>
                </a:lnTo>
                <a:lnTo>
                  <a:pt x="62" y="275"/>
                </a:lnTo>
                <a:lnTo>
                  <a:pt x="62" y="284"/>
                </a:lnTo>
                <a:lnTo>
                  <a:pt x="62" y="292"/>
                </a:lnTo>
                <a:lnTo>
                  <a:pt x="71" y="292"/>
                </a:lnTo>
                <a:lnTo>
                  <a:pt x="71" y="301"/>
                </a:lnTo>
                <a:lnTo>
                  <a:pt x="71" y="310"/>
                </a:lnTo>
                <a:lnTo>
                  <a:pt x="80" y="310"/>
                </a:lnTo>
                <a:lnTo>
                  <a:pt x="80" y="319"/>
                </a:lnTo>
                <a:lnTo>
                  <a:pt x="89" y="328"/>
                </a:lnTo>
                <a:lnTo>
                  <a:pt x="89" y="319"/>
                </a:lnTo>
                <a:lnTo>
                  <a:pt x="89" y="310"/>
                </a:lnTo>
                <a:lnTo>
                  <a:pt x="89" y="301"/>
                </a:lnTo>
                <a:lnTo>
                  <a:pt x="98" y="292"/>
                </a:lnTo>
                <a:lnTo>
                  <a:pt x="107" y="284"/>
                </a:lnTo>
                <a:lnTo>
                  <a:pt x="116" y="284"/>
                </a:lnTo>
                <a:lnTo>
                  <a:pt x="107" y="275"/>
                </a:lnTo>
                <a:lnTo>
                  <a:pt x="107" y="266"/>
                </a:lnTo>
                <a:lnTo>
                  <a:pt x="116" y="257"/>
                </a:lnTo>
                <a:lnTo>
                  <a:pt x="124" y="248"/>
                </a:lnTo>
                <a:lnTo>
                  <a:pt x="124" y="239"/>
                </a:lnTo>
                <a:lnTo>
                  <a:pt x="116" y="248"/>
                </a:lnTo>
                <a:lnTo>
                  <a:pt x="116" y="230"/>
                </a:lnTo>
                <a:lnTo>
                  <a:pt x="124" y="230"/>
                </a:lnTo>
                <a:lnTo>
                  <a:pt x="124" y="222"/>
                </a:lnTo>
                <a:lnTo>
                  <a:pt x="133" y="222"/>
                </a:lnTo>
                <a:lnTo>
                  <a:pt x="169" y="195"/>
                </a:lnTo>
                <a:lnTo>
                  <a:pt x="178" y="204"/>
                </a:lnTo>
                <a:lnTo>
                  <a:pt x="178" y="195"/>
                </a:lnTo>
                <a:lnTo>
                  <a:pt x="186" y="186"/>
                </a:lnTo>
                <a:lnTo>
                  <a:pt x="195" y="186"/>
                </a:lnTo>
                <a:lnTo>
                  <a:pt x="195" y="177"/>
                </a:lnTo>
                <a:lnTo>
                  <a:pt x="204" y="177"/>
                </a:lnTo>
                <a:lnTo>
                  <a:pt x="204" y="151"/>
                </a:lnTo>
                <a:lnTo>
                  <a:pt x="204" y="142"/>
                </a:lnTo>
                <a:lnTo>
                  <a:pt x="195" y="107"/>
                </a:lnTo>
                <a:lnTo>
                  <a:pt x="195" y="98"/>
                </a:lnTo>
                <a:lnTo>
                  <a:pt x="213" y="98"/>
                </a:lnTo>
                <a:lnTo>
                  <a:pt x="204" y="89"/>
                </a:lnTo>
                <a:lnTo>
                  <a:pt x="213" y="80"/>
                </a:lnTo>
                <a:lnTo>
                  <a:pt x="222" y="71"/>
                </a:lnTo>
                <a:lnTo>
                  <a:pt x="231" y="71"/>
                </a:lnTo>
                <a:lnTo>
                  <a:pt x="231" y="62"/>
                </a:lnTo>
                <a:lnTo>
                  <a:pt x="222" y="62"/>
                </a:lnTo>
                <a:lnTo>
                  <a:pt x="222" y="54"/>
                </a:lnTo>
                <a:lnTo>
                  <a:pt x="222" y="45"/>
                </a:lnTo>
                <a:lnTo>
                  <a:pt x="222" y="36"/>
                </a:lnTo>
                <a:lnTo>
                  <a:pt x="222" y="27"/>
                </a:lnTo>
                <a:lnTo>
                  <a:pt x="213" y="18"/>
                </a:lnTo>
                <a:lnTo>
                  <a:pt x="204" y="18"/>
                </a:lnTo>
                <a:lnTo>
                  <a:pt x="195" y="9"/>
                </a:lnTo>
                <a:lnTo>
                  <a:pt x="186" y="9"/>
                </a:lnTo>
                <a:lnTo>
                  <a:pt x="151" y="62"/>
                </a:lnTo>
                <a:lnTo>
                  <a:pt x="142" y="71"/>
                </a:lnTo>
                <a:lnTo>
                  <a:pt x="142" y="62"/>
                </a:lnTo>
                <a:lnTo>
                  <a:pt x="142" y="54"/>
                </a:lnTo>
                <a:lnTo>
                  <a:pt x="98" y="18"/>
                </a:lnTo>
                <a:lnTo>
                  <a:pt x="89" y="18"/>
                </a:lnTo>
                <a:lnTo>
                  <a:pt x="89" y="9"/>
                </a:lnTo>
                <a:lnTo>
                  <a:pt x="89" y="0"/>
                </a:lnTo>
                <a:lnTo>
                  <a:pt x="54" y="9"/>
                </a:lnTo>
                <a:lnTo>
                  <a:pt x="54" y="27"/>
                </a:lnTo>
                <a:lnTo>
                  <a:pt x="27" y="36"/>
                </a:lnTo>
                <a:lnTo>
                  <a:pt x="18" y="45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41" name="Freeform 775"/>
          <p:cNvSpPr>
            <a:spLocks/>
          </p:cNvSpPr>
          <p:nvPr/>
        </p:nvSpPr>
        <p:spPr bwMode="auto">
          <a:xfrm>
            <a:off x="3105195" y="3897141"/>
            <a:ext cx="533890" cy="439381"/>
          </a:xfrm>
          <a:custGeom>
            <a:avLst/>
            <a:gdLst>
              <a:gd name="T0" fmla="*/ 45 w 293"/>
              <a:gd name="T1" fmla="*/ 71 h 310"/>
              <a:gd name="T2" fmla="*/ 45 w 293"/>
              <a:gd name="T3" fmla="*/ 89 h 310"/>
              <a:gd name="T4" fmla="*/ 27 w 293"/>
              <a:gd name="T5" fmla="*/ 98 h 310"/>
              <a:gd name="T6" fmla="*/ 9 w 293"/>
              <a:gd name="T7" fmla="*/ 124 h 310"/>
              <a:gd name="T8" fmla="*/ 27 w 293"/>
              <a:gd name="T9" fmla="*/ 133 h 310"/>
              <a:gd name="T10" fmla="*/ 27 w 293"/>
              <a:gd name="T11" fmla="*/ 151 h 310"/>
              <a:gd name="T12" fmla="*/ 27 w 293"/>
              <a:gd name="T13" fmla="*/ 160 h 310"/>
              <a:gd name="T14" fmla="*/ 36 w 293"/>
              <a:gd name="T15" fmla="*/ 151 h 310"/>
              <a:gd name="T16" fmla="*/ 36 w 293"/>
              <a:gd name="T17" fmla="*/ 151 h 310"/>
              <a:gd name="T18" fmla="*/ 45 w 293"/>
              <a:gd name="T19" fmla="*/ 168 h 310"/>
              <a:gd name="T20" fmla="*/ 98 w 293"/>
              <a:gd name="T21" fmla="*/ 177 h 310"/>
              <a:gd name="T22" fmla="*/ 107 w 293"/>
              <a:gd name="T23" fmla="*/ 213 h 310"/>
              <a:gd name="T24" fmla="*/ 107 w 293"/>
              <a:gd name="T25" fmla="*/ 266 h 310"/>
              <a:gd name="T26" fmla="*/ 116 w 293"/>
              <a:gd name="T27" fmla="*/ 275 h 310"/>
              <a:gd name="T28" fmla="*/ 125 w 293"/>
              <a:gd name="T29" fmla="*/ 292 h 310"/>
              <a:gd name="T30" fmla="*/ 133 w 293"/>
              <a:gd name="T31" fmla="*/ 301 h 310"/>
              <a:gd name="T32" fmla="*/ 142 w 293"/>
              <a:gd name="T33" fmla="*/ 310 h 310"/>
              <a:gd name="T34" fmla="*/ 142 w 293"/>
              <a:gd name="T35" fmla="*/ 292 h 310"/>
              <a:gd name="T36" fmla="*/ 160 w 293"/>
              <a:gd name="T37" fmla="*/ 292 h 310"/>
              <a:gd name="T38" fmla="*/ 178 w 293"/>
              <a:gd name="T39" fmla="*/ 301 h 310"/>
              <a:gd name="T40" fmla="*/ 187 w 293"/>
              <a:gd name="T41" fmla="*/ 310 h 310"/>
              <a:gd name="T42" fmla="*/ 204 w 293"/>
              <a:gd name="T43" fmla="*/ 301 h 310"/>
              <a:gd name="T44" fmla="*/ 204 w 293"/>
              <a:gd name="T45" fmla="*/ 266 h 310"/>
              <a:gd name="T46" fmla="*/ 213 w 293"/>
              <a:gd name="T47" fmla="*/ 266 h 310"/>
              <a:gd name="T48" fmla="*/ 213 w 293"/>
              <a:gd name="T49" fmla="*/ 266 h 310"/>
              <a:gd name="T50" fmla="*/ 213 w 293"/>
              <a:gd name="T51" fmla="*/ 257 h 310"/>
              <a:gd name="T52" fmla="*/ 213 w 293"/>
              <a:gd name="T53" fmla="*/ 257 h 310"/>
              <a:gd name="T54" fmla="*/ 204 w 293"/>
              <a:gd name="T55" fmla="*/ 221 h 310"/>
              <a:gd name="T56" fmla="*/ 213 w 293"/>
              <a:gd name="T57" fmla="*/ 221 h 310"/>
              <a:gd name="T58" fmla="*/ 213 w 293"/>
              <a:gd name="T59" fmla="*/ 213 h 310"/>
              <a:gd name="T60" fmla="*/ 187 w 293"/>
              <a:gd name="T61" fmla="*/ 160 h 310"/>
              <a:gd name="T62" fmla="*/ 213 w 293"/>
              <a:gd name="T63" fmla="*/ 142 h 310"/>
              <a:gd name="T64" fmla="*/ 231 w 293"/>
              <a:gd name="T65" fmla="*/ 133 h 310"/>
              <a:gd name="T66" fmla="*/ 275 w 293"/>
              <a:gd name="T67" fmla="*/ 98 h 310"/>
              <a:gd name="T68" fmla="*/ 275 w 293"/>
              <a:gd name="T69" fmla="*/ 62 h 310"/>
              <a:gd name="T70" fmla="*/ 284 w 293"/>
              <a:gd name="T71" fmla="*/ 36 h 310"/>
              <a:gd name="T72" fmla="*/ 275 w 293"/>
              <a:gd name="T73" fmla="*/ 9 h 310"/>
              <a:gd name="T74" fmla="*/ 266 w 293"/>
              <a:gd name="T75" fmla="*/ 9 h 310"/>
              <a:gd name="T76" fmla="*/ 257 w 293"/>
              <a:gd name="T77" fmla="*/ 0 h 310"/>
              <a:gd name="T78" fmla="*/ 240 w 293"/>
              <a:gd name="T79" fmla="*/ 18 h 310"/>
              <a:gd name="T80" fmla="*/ 231 w 293"/>
              <a:gd name="T81" fmla="*/ 27 h 310"/>
              <a:gd name="T82" fmla="*/ 222 w 293"/>
              <a:gd name="T83" fmla="*/ 36 h 310"/>
              <a:gd name="T84" fmla="*/ 222 w 293"/>
              <a:gd name="T85" fmla="*/ 36 h 310"/>
              <a:gd name="T86" fmla="*/ 195 w 293"/>
              <a:gd name="T87" fmla="*/ 53 h 310"/>
              <a:gd name="T88" fmla="*/ 187 w 293"/>
              <a:gd name="T89" fmla="*/ 80 h 310"/>
              <a:gd name="T90" fmla="*/ 142 w 293"/>
              <a:gd name="T91" fmla="*/ 71 h 310"/>
              <a:gd name="T92" fmla="*/ 133 w 293"/>
              <a:gd name="T93" fmla="*/ 71 h 310"/>
              <a:gd name="T94" fmla="*/ 125 w 293"/>
              <a:gd name="T95" fmla="*/ 71 h 310"/>
              <a:gd name="T96" fmla="*/ 80 w 293"/>
              <a:gd name="T97" fmla="*/ 80 h 310"/>
              <a:gd name="T98" fmla="*/ 63 w 293"/>
              <a:gd name="T99" fmla="*/ 71 h 31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93"/>
              <a:gd name="T151" fmla="*/ 0 h 310"/>
              <a:gd name="T152" fmla="*/ 293 w 293"/>
              <a:gd name="T153" fmla="*/ 310 h 310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93" h="310">
                <a:moveTo>
                  <a:pt x="63" y="71"/>
                </a:moveTo>
                <a:lnTo>
                  <a:pt x="54" y="71"/>
                </a:lnTo>
                <a:lnTo>
                  <a:pt x="45" y="71"/>
                </a:lnTo>
                <a:lnTo>
                  <a:pt x="36" y="71"/>
                </a:lnTo>
                <a:lnTo>
                  <a:pt x="45" y="89"/>
                </a:lnTo>
                <a:lnTo>
                  <a:pt x="36" y="98"/>
                </a:lnTo>
                <a:lnTo>
                  <a:pt x="27" y="98"/>
                </a:lnTo>
                <a:lnTo>
                  <a:pt x="0" y="124"/>
                </a:lnTo>
                <a:lnTo>
                  <a:pt x="9" y="124"/>
                </a:lnTo>
                <a:lnTo>
                  <a:pt x="18" y="133"/>
                </a:lnTo>
                <a:lnTo>
                  <a:pt x="27" y="133"/>
                </a:lnTo>
                <a:lnTo>
                  <a:pt x="27" y="142"/>
                </a:lnTo>
                <a:lnTo>
                  <a:pt x="27" y="151"/>
                </a:lnTo>
                <a:lnTo>
                  <a:pt x="27" y="160"/>
                </a:lnTo>
                <a:lnTo>
                  <a:pt x="27" y="151"/>
                </a:lnTo>
                <a:lnTo>
                  <a:pt x="36" y="151"/>
                </a:lnTo>
                <a:lnTo>
                  <a:pt x="45" y="168"/>
                </a:lnTo>
                <a:lnTo>
                  <a:pt x="54" y="160"/>
                </a:lnTo>
                <a:lnTo>
                  <a:pt x="98" y="160"/>
                </a:lnTo>
                <a:lnTo>
                  <a:pt x="98" y="177"/>
                </a:lnTo>
                <a:lnTo>
                  <a:pt x="98" y="204"/>
                </a:lnTo>
                <a:lnTo>
                  <a:pt x="107" y="204"/>
                </a:lnTo>
                <a:lnTo>
                  <a:pt x="107" y="213"/>
                </a:lnTo>
                <a:lnTo>
                  <a:pt x="125" y="257"/>
                </a:lnTo>
                <a:lnTo>
                  <a:pt x="107" y="266"/>
                </a:lnTo>
                <a:lnTo>
                  <a:pt x="107" y="275"/>
                </a:lnTo>
                <a:lnTo>
                  <a:pt x="116" y="275"/>
                </a:lnTo>
                <a:lnTo>
                  <a:pt x="116" y="283"/>
                </a:lnTo>
                <a:lnTo>
                  <a:pt x="125" y="292"/>
                </a:lnTo>
                <a:lnTo>
                  <a:pt x="125" y="301"/>
                </a:lnTo>
                <a:lnTo>
                  <a:pt x="133" y="301"/>
                </a:lnTo>
                <a:lnTo>
                  <a:pt x="133" y="310"/>
                </a:lnTo>
                <a:lnTo>
                  <a:pt x="142" y="310"/>
                </a:lnTo>
                <a:lnTo>
                  <a:pt x="133" y="301"/>
                </a:lnTo>
                <a:lnTo>
                  <a:pt x="142" y="292"/>
                </a:lnTo>
                <a:lnTo>
                  <a:pt x="151" y="292"/>
                </a:lnTo>
                <a:lnTo>
                  <a:pt x="160" y="292"/>
                </a:lnTo>
                <a:lnTo>
                  <a:pt x="169" y="292"/>
                </a:lnTo>
                <a:lnTo>
                  <a:pt x="178" y="301"/>
                </a:lnTo>
                <a:lnTo>
                  <a:pt x="187" y="301"/>
                </a:lnTo>
                <a:lnTo>
                  <a:pt x="187" y="310"/>
                </a:lnTo>
                <a:lnTo>
                  <a:pt x="204" y="301"/>
                </a:lnTo>
                <a:lnTo>
                  <a:pt x="204" y="266"/>
                </a:lnTo>
                <a:lnTo>
                  <a:pt x="213" y="266"/>
                </a:lnTo>
                <a:lnTo>
                  <a:pt x="213" y="257"/>
                </a:lnTo>
                <a:lnTo>
                  <a:pt x="204" y="230"/>
                </a:lnTo>
                <a:lnTo>
                  <a:pt x="204" y="221"/>
                </a:lnTo>
                <a:lnTo>
                  <a:pt x="213" y="221"/>
                </a:lnTo>
                <a:lnTo>
                  <a:pt x="213" y="213"/>
                </a:lnTo>
                <a:lnTo>
                  <a:pt x="204" y="204"/>
                </a:lnTo>
                <a:lnTo>
                  <a:pt x="213" y="195"/>
                </a:lnTo>
                <a:lnTo>
                  <a:pt x="187" y="160"/>
                </a:lnTo>
                <a:lnTo>
                  <a:pt x="195" y="151"/>
                </a:lnTo>
                <a:lnTo>
                  <a:pt x="204" y="151"/>
                </a:lnTo>
                <a:lnTo>
                  <a:pt x="213" y="142"/>
                </a:lnTo>
                <a:lnTo>
                  <a:pt x="222" y="133"/>
                </a:lnTo>
                <a:lnTo>
                  <a:pt x="231" y="133"/>
                </a:lnTo>
                <a:lnTo>
                  <a:pt x="240" y="133"/>
                </a:lnTo>
                <a:lnTo>
                  <a:pt x="240" y="106"/>
                </a:lnTo>
                <a:lnTo>
                  <a:pt x="275" y="98"/>
                </a:lnTo>
                <a:lnTo>
                  <a:pt x="275" y="62"/>
                </a:lnTo>
                <a:lnTo>
                  <a:pt x="293" y="45"/>
                </a:lnTo>
                <a:lnTo>
                  <a:pt x="284" y="36"/>
                </a:lnTo>
                <a:lnTo>
                  <a:pt x="284" y="18"/>
                </a:lnTo>
                <a:lnTo>
                  <a:pt x="275" y="9"/>
                </a:lnTo>
                <a:lnTo>
                  <a:pt x="266" y="9"/>
                </a:lnTo>
                <a:lnTo>
                  <a:pt x="266" y="0"/>
                </a:lnTo>
                <a:lnTo>
                  <a:pt x="257" y="0"/>
                </a:lnTo>
                <a:lnTo>
                  <a:pt x="257" y="9"/>
                </a:lnTo>
                <a:lnTo>
                  <a:pt x="240" y="18"/>
                </a:lnTo>
                <a:lnTo>
                  <a:pt x="231" y="18"/>
                </a:lnTo>
                <a:lnTo>
                  <a:pt x="240" y="27"/>
                </a:lnTo>
                <a:lnTo>
                  <a:pt x="231" y="27"/>
                </a:lnTo>
                <a:lnTo>
                  <a:pt x="231" y="36"/>
                </a:lnTo>
                <a:lnTo>
                  <a:pt x="222" y="36"/>
                </a:lnTo>
                <a:lnTo>
                  <a:pt x="231" y="53"/>
                </a:lnTo>
                <a:lnTo>
                  <a:pt x="222" y="62"/>
                </a:lnTo>
                <a:lnTo>
                  <a:pt x="195" y="53"/>
                </a:lnTo>
                <a:lnTo>
                  <a:pt x="187" y="71"/>
                </a:lnTo>
                <a:lnTo>
                  <a:pt x="178" y="71"/>
                </a:lnTo>
                <a:lnTo>
                  <a:pt x="187" y="80"/>
                </a:lnTo>
                <a:lnTo>
                  <a:pt x="160" y="80"/>
                </a:lnTo>
                <a:lnTo>
                  <a:pt x="142" y="71"/>
                </a:lnTo>
                <a:lnTo>
                  <a:pt x="133" y="71"/>
                </a:lnTo>
                <a:lnTo>
                  <a:pt x="125" y="71"/>
                </a:lnTo>
                <a:lnTo>
                  <a:pt x="116" y="89"/>
                </a:lnTo>
                <a:lnTo>
                  <a:pt x="80" y="80"/>
                </a:lnTo>
                <a:lnTo>
                  <a:pt x="63" y="89"/>
                </a:lnTo>
                <a:lnTo>
                  <a:pt x="63" y="80"/>
                </a:lnTo>
                <a:lnTo>
                  <a:pt x="63" y="7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42" name="Freeform 776"/>
          <p:cNvSpPr>
            <a:spLocks/>
          </p:cNvSpPr>
          <p:nvPr/>
        </p:nvSpPr>
        <p:spPr bwMode="auto">
          <a:xfrm>
            <a:off x="3121596" y="4223133"/>
            <a:ext cx="468293" cy="377017"/>
          </a:xfrm>
          <a:custGeom>
            <a:avLst/>
            <a:gdLst>
              <a:gd name="T0" fmla="*/ 222 w 257"/>
              <a:gd name="T1" fmla="*/ 124 h 266"/>
              <a:gd name="T2" fmla="*/ 169 w 257"/>
              <a:gd name="T3" fmla="*/ 80 h 266"/>
              <a:gd name="T4" fmla="*/ 169 w 257"/>
              <a:gd name="T5" fmla="*/ 71 h 266"/>
              <a:gd name="T6" fmla="*/ 160 w 257"/>
              <a:gd name="T7" fmla="*/ 71 h 266"/>
              <a:gd name="T8" fmla="*/ 151 w 257"/>
              <a:gd name="T9" fmla="*/ 71 h 266"/>
              <a:gd name="T10" fmla="*/ 133 w 257"/>
              <a:gd name="T11" fmla="*/ 71 h 266"/>
              <a:gd name="T12" fmla="*/ 133 w 257"/>
              <a:gd name="T13" fmla="*/ 71 h 266"/>
              <a:gd name="T14" fmla="*/ 133 w 257"/>
              <a:gd name="T15" fmla="*/ 89 h 266"/>
              <a:gd name="T16" fmla="*/ 124 w 257"/>
              <a:gd name="T17" fmla="*/ 80 h 266"/>
              <a:gd name="T18" fmla="*/ 107 w 257"/>
              <a:gd name="T19" fmla="*/ 71 h 266"/>
              <a:gd name="T20" fmla="*/ 107 w 257"/>
              <a:gd name="T21" fmla="*/ 62 h 266"/>
              <a:gd name="T22" fmla="*/ 98 w 257"/>
              <a:gd name="T23" fmla="*/ 53 h 266"/>
              <a:gd name="T24" fmla="*/ 98 w 257"/>
              <a:gd name="T25" fmla="*/ 53 h 266"/>
              <a:gd name="T26" fmla="*/ 89 w 257"/>
              <a:gd name="T27" fmla="*/ 53 h 266"/>
              <a:gd name="T28" fmla="*/ 107 w 257"/>
              <a:gd name="T29" fmla="*/ 27 h 266"/>
              <a:gd name="T30" fmla="*/ 71 w 257"/>
              <a:gd name="T31" fmla="*/ 27 h 266"/>
              <a:gd name="T32" fmla="*/ 62 w 257"/>
              <a:gd name="T33" fmla="*/ 36 h 266"/>
              <a:gd name="T34" fmla="*/ 45 w 257"/>
              <a:gd name="T35" fmla="*/ 45 h 266"/>
              <a:gd name="T36" fmla="*/ 45 w 257"/>
              <a:gd name="T37" fmla="*/ 62 h 266"/>
              <a:gd name="T38" fmla="*/ 54 w 257"/>
              <a:gd name="T39" fmla="*/ 62 h 266"/>
              <a:gd name="T40" fmla="*/ 54 w 257"/>
              <a:gd name="T41" fmla="*/ 80 h 266"/>
              <a:gd name="T42" fmla="*/ 62 w 257"/>
              <a:gd name="T43" fmla="*/ 89 h 266"/>
              <a:gd name="T44" fmla="*/ 62 w 257"/>
              <a:gd name="T45" fmla="*/ 106 h 266"/>
              <a:gd name="T46" fmla="*/ 71 w 257"/>
              <a:gd name="T47" fmla="*/ 115 h 266"/>
              <a:gd name="T48" fmla="*/ 45 w 257"/>
              <a:gd name="T49" fmla="*/ 124 h 266"/>
              <a:gd name="T50" fmla="*/ 36 w 257"/>
              <a:gd name="T51" fmla="*/ 133 h 266"/>
              <a:gd name="T52" fmla="*/ 9 w 257"/>
              <a:gd name="T53" fmla="*/ 168 h 266"/>
              <a:gd name="T54" fmla="*/ 0 w 257"/>
              <a:gd name="T55" fmla="*/ 168 h 266"/>
              <a:gd name="T56" fmla="*/ 0 w 257"/>
              <a:gd name="T57" fmla="*/ 168 h 266"/>
              <a:gd name="T58" fmla="*/ 9 w 257"/>
              <a:gd name="T59" fmla="*/ 186 h 266"/>
              <a:gd name="T60" fmla="*/ 9 w 257"/>
              <a:gd name="T61" fmla="*/ 195 h 266"/>
              <a:gd name="T62" fmla="*/ 18 w 257"/>
              <a:gd name="T63" fmla="*/ 221 h 266"/>
              <a:gd name="T64" fmla="*/ 9 w 257"/>
              <a:gd name="T65" fmla="*/ 230 h 266"/>
              <a:gd name="T66" fmla="*/ 27 w 257"/>
              <a:gd name="T67" fmla="*/ 239 h 266"/>
              <a:gd name="T68" fmla="*/ 27 w 257"/>
              <a:gd name="T69" fmla="*/ 248 h 266"/>
              <a:gd name="T70" fmla="*/ 27 w 257"/>
              <a:gd name="T71" fmla="*/ 257 h 266"/>
              <a:gd name="T72" fmla="*/ 27 w 257"/>
              <a:gd name="T73" fmla="*/ 266 h 266"/>
              <a:gd name="T74" fmla="*/ 80 w 257"/>
              <a:gd name="T75" fmla="*/ 266 h 266"/>
              <a:gd name="T76" fmla="*/ 71 w 257"/>
              <a:gd name="T77" fmla="*/ 257 h 266"/>
              <a:gd name="T78" fmla="*/ 89 w 257"/>
              <a:gd name="T79" fmla="*/ 239 h 266"/>
              <a:gd name="T80" fmla="*/ 116 w 257"/>
              <a:gd name="T81" fmla="*/ 230 h 266"/>
              <a:gd name="T82" fmla="*/ 151 w 257"/>
              <a:gd name="T83" fmla="*/ 239 h 266"/>
              <a:gd name="T84" fmla="*/ 160 w 257"/>
              <a:gd name="T85" fmla="*/ 239 h 266"/>
              <a:gd name="T86" fmla="*/ 222 w 257"/>
              <a:gd name="T87" fmla="*/ 239 h 266"/>
              <a:gd name="T88" fmla="*/ 222 w 257"/>
              <a:gd name="T89" fmla="*/ 221 h 266"/>
              <a:gd name="T90" fmla="*/ 257 w 257"/>
              <a:gd name="T91" fmla="*/ 204 h 266"/>
              <a:gd name="T92" fmla="*/ 248 w 257"/>
              <a:gd name="T93" fmla="*/ 124 h 26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257"/>
              <a:gd name="T142" fmla="*/ 0 h 266"/>
              <a:gd name="T143" fmla="*/ 257 w 257"/>
              <a:gd name="T144" fmla="*/ 266 h 26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257" h="266">
                <a:moveTo>
                  <a:pt x="231" y="115"/>
                </a:moveTo>
                <a:lnTo>
                  <a:pt x="222" y="124"/>
                </a:lnTo>
                <a:lnTo>
                  <a:pt x="195" y="80"/>
                </a:lnTo>
                <a:lnTo>
                  <a:pt x="169" y="80"/>
                </a:lnTo>
                <a:lnTo>
                  <a:pt x="169" y="71"/>
                </a:lnTo>
                <a:lnTo>
                  <a:pt x="160" y="71"/>
                </a:lnTo>
                <a:lnTo>
                  <a:pt x="151" y="71"/>
                </a:lnTo>
                <a:lnTo>
                  <a:pt x="142" y="71"/>
                </a:lnTo>
                <a:lnTo>
                  <a:pt x="133" y="71"/>
                </a:lnTo>
                <a:lnTo>
                  <a:pt x="142" y="80"/>
                </a:lnTo>
                <a:lnTo>
                  <a:pt x="133" y="89"/>
                </a:lnTo>
                <a:lnTo>
                  <a:pt x="124" y="89"/>
                </a:lnTo>
                <a:lnTo>
                  <a:pt x="124" y="80"/>
                </a:lnTo>
                <a:lnTo>
                  <a:pt x="116" y="71"/>
                </a:lnTo>
                <a:lnTo>
                  <a:pt x="107" y="71"/>
                </a:lnTo>
                <a:lnTo>
                  <a:pt x="107" y="62"/>
                </a:lnTo>
                <a:lnTo>
                  <a:pt x="107" y="53"/>
                </a:lnTo>
                <a:lnTo>
                  <a:pt x="98" y="53"/>
                </a:lnTo>
                <a:lnTo>
                  <a:pt x="89" y="53"/>
                </a:lnTo>
                <a:lnTo>
                  <a:pt x="89" y="36"/>
                </a:lnTo>
                <a:lnTo>
                  <a:pt x="107" y="27"/>
                </a:lnTo>
                <a:lnTo>
                  <a:pt x="89" y="0"/>
                </a:lnTo>
                <a:lnTo>
                  <a:pt x="71" y="27"/>
                </a:lnTo>
                <a:lnTo>
                  <a:pt x="62" y="27"/>
                </a:lnTo>
                <a:lnTo>
                  <a:pt x="62" y="36"/>
                </a:lnTo>
                <a:lnTo>
                  <a:pt x="45" y="36"/>
                </a:lnTo>
                <a:lnTo>
                  <a:pt x="45" y="45"/>
                </a:lnTo>
                <a:lnTo>
                  <a:pt x="45" y="53"/>
                </a:lnTo>
                <a:lnTo>
                  <a:pt x="45" y="62"/>
                </a:lnTo>
                <a:lnTo>
                  <a:pt x="54" y="62"/>
                </a:lnTo>
                <a:lnTo>
                  <a:pt x="54" y="71"/>
                </a:lnTo>
                <a:lnTo>
                  <a:pt x="54" y="80"/>
                </a:lnTo>
                <a:lnTo>
                  <a:pt x="62" y="89"/>
                </a:lnTo>
                <a:lnTo>
                  <a:pt x="62" y="98"/>
                </a:lnTo>
                <a:lnTo>
                  <a:pt x="62" y="106"/>
                </a:lnTo>
                <a:lnTo>
                  <a:pt x="71" y="106"/>
                </a:lnTo>
                <a:lnTo>
                  <a:pt x="71" y="115"/>
                </a:lnTo>
                <a:lnTo>
                  <a:pt x="71" y="124"/>
                </a:lnTo>
                <a:lnTo>
                  <a:pt x="45" y="124"/>
                </a:lnTo>
                <a:lnTo>
                  <a:pt x="45" y="133"/>
                </a:lnTo>
                <a:lnTo>
                  <a:pt x="36" y="133"/>
                </a:lnTo>
                <a:lnTo>
                  <a:pt x="36" y="168"/>
                </a:lnTo>
                <a:lnTo>
                  <a:pt x="9" y="168"/>
                </a:lnTo>
                <a:lnTo>
                  <a:pt x="0" y="168"/>
                </a:lnTo>
                <a:lnTo>
                  <a:pt x="0" y="177"/>
                </a:lnTo>
                <a:lnTo>
                  <a:pt x="9" y="186"/>
                </a:lnTo>
                <a:lnTo>
                  <a:pt x="9" y="195"/>
                </a:lnTo>
                <a:lnTo>
                  <a:pt x="0" y="204"/>
                </a:lnTo>
                <a:lnTo>
                  <a:pt x="18" y="221"/>
                </a:lnTo>
                <a:lnTo>
                  <a:pt x="9" y="230"/>
                </a:lnTo>
                <a:lnTo>
                  <a:pt x="27" y="239"/>
                </a:lnTo>
                <a:lnTo>
                  <a:pt x="27" y="248"/>
                </a:lnTo>
                <a:lnTo>
                  <a:pt x="27" y="257"/>
                </a:lnTo>
                <a:lnTo>
                  <a:pt x="27" y="266"/>
                </a:lnTo>
                <a:lnTo>
                  <a:pt x="80" y="266"/>
                </a:lnTo>
                <a:lnTo>
                  <a:pt x="80" y="257"/>
                </a:lnTo>
                <a:lnTo>
                  <a:pt x="71" y="257"/>
                </a:lnTo>
                <a:lnTo>
                  <a:pt x="71" y="248"/>
                </a:lnTo>
                <a:lnTo>
                  <a:pt x="89" y="239"/>
                </a:lnTo>
                <a:lnTo>
                  <a:pt x="107" y="230"/>
                </a:lnTo>
                <a:lnTo>
                  <a:pt x="116" y="230"/>
                </a:lnTo>
                <a:lnTo>
                  <a:pt x="124" y="230"/>
                </a:lnTo>
                <a:lnTo>
                  <a:pt x="151" y="239"/>
                </a:lnTo>
                <a:lnTo>
                  <a:pt x="160" y="239"/>
                </a:lnTo>
                <a:lnTo>
                  <a:pt x="213" y="239"/>
                </a:lnTo>
                <a:lnTo>
                  <a:pt x="222" y="239"/>
                </a:lnTo>
                <a:lnTo>
                  <a:pt x="222" y="230"/>
                </a:lnTo>
                <a:lnTo>
                  <a:pt x="222" y="221"/>
                </a:lnTo>
                <a:lnTo>
                  <a:pt x="257" y="204"/>
                </a:lnTo>
                <a:lnTo>
                  <a:pt x="240" y="151"/>
                </a:lnTo>
                <a:lnTo>
                  <a:pt x="248" y="124"/>
                </a:lnTo>
                <a:lnTo>
                  <a:pt x="231" y="115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43" name="Freeform 777"/>
          <p:cNvSpPr>
            <a:spLocks/>
          </p:cNvSpPr>
          <p:nvPr/>
        </p:nvSpPr>
        <p:spPr bwMode="auto">
          <a:xfrm>
            <a:off x="3025021" y="4135257"/>
            <a:ext cx="258746" cy="138901"/>
          </a:xfrm>
          <a:custGeom>
            <a:avLst/>
            <a:gdLst>
              <a:gd name="T0" fmla="*/ 71 w 142"/>
              <a:gd name="T1" fmla="*/ 18 h 98"/>
              <a:gd name="T2" fmla="*/ 71 w 142"/>
              <a:gd name="T3" fmla="*/ 18 h 98"/>
              <a:gd name="T4" fmla="*/ 62 w 142"/>
              <a:gd name="T5" fmla="*/ 53 h 98"/>
              <a:gd name="T6" fmla="*/ 9 w 142"/>
              <a:gd name="T7" fmla="*/ 71 h 98"/>
              <a:gd name="T8" fmla="*/ 9 w 142"/>
              <a:gd name="T9" fmla="*/ 80 h 98"/>
              <a:gd name="T10" fmla="*/ 0 w 142"/>
              <a:gd name="T11" fmla="*/ 80 h 98"/>
              <a:gd name="T12" fmla="*/ 0 w 142"/>
              <a:gd name="T13" fmla="*/ 89 h 98"/>
              <a:gd name="T14" fmla="*/ 36 w 142"/>
              <a:gd name="T15" fmla="*/ 80 h 98"/>
              <a:gd name="T16" fmla="*/ 36 w 142"/>
              <a:gd name="T17" fmla="*/ 80 h 98"/>
              <a:gd name="T18" fmla="*/ 36 w 142"/>
              <a:gd name="T19" fmla="*/ 80 h 98"/>
              <a:gd name="T20" fmla="*/ 44 w 142"/>
              <a:gd name="T21" fmla="*/ 80 h 98"/>
              <a:gd name="T22" fmla="*/ 53 w 142"/>
              <a:gd name="T23" fmla="*/ 80 h 98"/>
              <a:gd name="T24" fmla="*/ 71 w 142"/>
              <a:gd name="T25" fmla="*/ 71 h 98"/>
              <a:gd name="T26" fmla="*/ 71 w 142"/>
              <a:gd name="T27" fmla="*/ 80 h 98"/>
              <a:gd name="T28" fmla="*/ 71 w 142"/>
              <a:gd name="T29" fmla="*/ 80 h 98"/>
              <a:gd name="T30" fmla="*/ 71 w 142"/>
              <a:gd name="T31" fmla="*/ 80 h 98"/>
              <a:gd name="T32" fmla="*/ 80 w 142"/>
              <a:gd name="T33" fmla="*/ 80 h 98"/>
              <a:gd name="T34" fmla="*/ 80 w 142"/>
              <a:gd name="T35" fmla="*/ 89 h 98"/>
              <a:gd name="T36" fmla="*/ 80 w 142"/>
              <a:gd name="T37" fmla="*/ 89 h 98"/>
              <a:gd name="T38" fmla="*/ 80 w 142"/>
              <a:gd name="T39" fmla="*/ 89 h 98"/>
              <a:gd name="T40" fmla="*/ 89 w 142"/>
              <a:gd name="T41" fmla="*/ 89 h 98"/>
              <a:gd name="T42" fmla="*/ 89 w 142"/>
              <a:gd name="T43" fmla="*/ 89 h 98"/>
              <a:gd name="T44" fmla="*/ 89 w 142"/>
              <a:gd name="T45" fmla="*/ 89 h 98"/>
              <a:gd name="T46" fmla="*/ 89 w 142"/>
              <a:gd name="T47" fmla="*/ 89 h 98"/>
              <a:gd name="T48" fmla="*/ 98 w 142"/>
              <a:gd name="T49" fmla="*/ 98 h 98"/>
              <a:gd name="T50" fmla="*/ 115 w 142"/>
              <a:gd name="T51" fmla="*/ 89 h 98"/>
              <a:gd name="T52" fmla="*/ 115 w 142"/>
              <a:gd name="T53" fmla="*/ 89 h 98"/>
              <a:gd name="T54" fmla="*/ 115 w 142"/>
              <a:gd name="T55" fmla="*/ 89 h 98"/>
              <a:gd name="T56" fmla="*/ 115 w 142"/>
              <a:gd name="T57" fmla="*/ 89 h 98"/>
              <a:gd name="T58" fmla="*/ 115 w 142"/>
              <a:gd name="T59" fmla="*/ 80 h 98"/>
              <a:gd name="T60" fmla="*/ 115 w 142"/>
              <a:gd name="T61" fmla="*/ 80 h 98"/>
              <a:gd name="T62" fmla="*/ 115 w 142"/>
              <a:gd name="T63" fmla="*/ 80 h 98"/>
              <a:gd name="T64" fmla="*/ 124 w 142"/>
              <a:gd name="T65" fmla="*/ 80 h 98"/>
              <a:gd name="T66" fmla="*/ 124 w 142"/>
              <a:gd name="T67" fmla="*/ 71 h 98"/>
              <a:gd name="T68" fmla="*/ 124 w 142"/>
              <a:gd name="T69" fmla="*/ 71 h 98"/>
              <a:gd name="T70" fmla="*/ 133 w 142"/>
              <a:gd name="T71" fmla="*/ 71 h 98"/>
              <a:gd name="T72" fmla="*/ 133 w 142"/>
              <a:gd name="T73" fmla="*/ 62 h 98"/>
              <a:gd name="T74" fmla="*/ 133 w 142"/>
              <a:gd name="T75" fmla="*/ 53 h 98"/>
              <a:gd name="T76" fmla="*/ 142 w 142"/>
              <a:gd name="T77" fmla="*/ 53 h 98"/>
              <a:gd name="T78" fmla="*/ 142 w 142"/>
              <a:gd name="T79" fmla="*/ 53 h 98"/>
              <a:gd name="T80" fmla="*/ 142 w 142"/>
              <a:gd name="T81" fmla="*/ 45 h 98"/>
              <a:gd name="T82" fmla="*/ 142 w 142"/>
              <a:gd name="T83" fmla="*/ 45 h 98"/>
              <a:gd name="T84" fmla="*/ 142 w 142"/>
              <a:gd name="T85" fmla="*/ 45 h 98"/>
              <a:gd name="T86" fmla="*/ 142 w 142"/>
              <a:gd name="T87" fmla="*/ 45 h 98"/>
              <a:gd name="T88" fmla="*/ 142 w 142"/>
              <a:gd name="T89" fmla="*/ 45 h 98"/>
              <a:gd name="T90" fmla="*/ 142 w 142"/>
              <a:gd name="T91" fmla="*/ 36 h 98"/>
              <a:gd name="T92" fmla="*/ 133 w 142"/>
              <a:gd name="T93" fmla="*/ 36 h 98"/>
              <a:gd name="T94" fmla="*/ 133 w 142"/>
              <a:gd name="T95" fmla="*/ 0 h 98"/>
              <a:gd name="T96" fmla="*/ 115 w 142"/>
              <a:gd name="T97" fmla="*/ 0 h 98"/>
              <a:gd name="T98" fmla="*/ 98 w 142"/>
              <a:gd name="T99" fmla="*/ 0 h 98"/>
              <a:gd name="T100" fmla="*/ 98 w 142"/>
              <a:gd name="T101" fmla="*/ 0 h 98"/>
              <a:gd name="T102" fmla="*/ 98 w 142"/>
              <a:gd name="T103" fmla="*/ 0 h 98"/>
              <a:gd name="T104" fmla="*/ 98 w 142"/>
              <a:gd name="T105" fmla="*/ 0 h 98"/>
              <a:gd name="T106" fmla="*/ 98 w 142"/>
              <a:gd name="T107" fmla="*/ 9 h 98"/>
              <a:gd name="T108" fmla="*/ 98 w 142"/>
              <a:gd name="T109" fmla="*/ 9 h 98"/>
              <a:gd name="T110" fmla="*/ 98 w 142"/>
              <a:gd name="T111" fmla="*/ 9 h 98"/>
              <a:gd name="T112" fmla="*/ 98 w 142"/>
              <a:gd name="T113" fmla="*/ 9 h 98"/>
              <a:gd name="T114" fmla="*/ 89 w 142"/>
              <a:gd name="T115" fmla="*/ 18 h 98"/>
              <a:gd name="T116" fmla="*/ 80 w 142"/>
              <a:gd name="T117" fmla="*/ 18 h 98"/>
              <a:gd name="T118" fmla="*/ 80 w 142"/>
              <a:gd name="T119" fmla="*/ 18 h 98"/>
              <a:gd name="T120" fmla="*/ 80 w 142"/>
              <a:gd name="T121" fmla="*/ 18 h 98"/>
              <a:gd name="T122" fmla="*/ 71 w 142"/>
              <a:gd name="T123" fmla="*/ 18 h 9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42"/>
              <a:gd name="T187" fmla="*/ 0 h 98"/>
              <a:gd name="T188" fmla="*/ 142 w 142"/>
              <a:gd name="T189" fmla="*/ 98 h 98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42" h="98">
                <a:moveTo>
                  <a:pt x="71" y="18"/>
                </a:moveTo>
                <a:lnTo>
                  <a:pt x="71" y="18"/>
                </a:lnTo>
                <a:lnTo>
                  <a:pt x="62" y="53"/>
                </a:lnTo>
                <a:lnTo>
                  <a:pt x="9" y="71"/>
                </a:lnTo>
                <a:lnTo>
                  <a:pt x="9" y="80"/>
                </a:lnTo>
                <a:lnTo>
                  <a:pt x="0" y="80"/>
                </a:lnTo>
                <a:lnTo>
                  <a:pt x="0" y="89"/>
                </a:lnTo>
                <a:lnTo>
                  <a:pt x="36" y="80"/>
                </a:lnTo>
                <a:lnTo>
                  <a:pt x="44" y="80"/>
                </a:lnTo>
                <a:lnTo>
                  <a:pt x="53" y="80"/>
                </a:lnTo>
                <a:lnTo>
                  <a:pt x="71" y="71"/>
                </a:lnTo>
                <a:lnTo>
                  <a:pt x="71" y="80"/>
                </a:lnTo>
                <a:lnTo>
                  <a:pt x="80" y="80"/>
                </a:lnTo>
                <a:lnTo>
                  <a:pt x="80" y="89"/>
                </a:lnTo>
                <a:lnTo>
                  <a:pt x="89" y="89"/>
                </a:lnTo>
                <a:lnTo>
                  <a:pt x="98" y="98"/>
                </a:lnTo>
                <a:lnTo>
                  <a:pt x="115" y="89"/>
                </a:lnTo>
                <a:lnTo>
                  <a:pt x="115" y="80"/>
                </a:lnTo>
                <a:lnTo>
                  <a:pt x="124" y="80"/>
                </a:lnTo>
                <a:lnTo>
                  <a:pt x="124" y="71"/>
                </a:lnTo>
                <a:lnTo>
                  <a:pt x="133" y="71"/>
                </a:lnTo>
                <a:lnTo>
                  <a:pt x="133" y="62"/>
                </a:lnTo>
                <a:lnTo>
                  <a:pt x="133" y="53"/>
                </a:lnTo>
                <a:lnTo>
                  <a:pt x="142" y="53"/>
                </a:lnTo>
                <a:lnTo>
                  <a:pt x="142" y="45"/>
                </a:lnTo>
                <a:lnTo>
                  <a:pt x="142" y="36"/>
                </a:lnTo>
                <a:lnTo>
                  <a:pt x="133" y="36"/>
                </a:lnTo>
                <a:lnTo>
                  <a:pt x="133" y="0"/>
                </a:lnTo>
                <a:lnTo>
                  <a:pt x="115" y="0"/>
                </a:lnTo>
                <a:lnTo>
                  <a:pt x="98" y="0"/>
                </a:lnTo>
                <a:lnTo>
                  <a:pt x="98" y="9"/>
                </a:lnTo>
                <a:lnTo>
                  <a:pt x="89" y="18"/>
                </a:lnTo>
                <a:lnTo>
                  <a:pt x="80" y="18"/>
                </a:lnTo>
                <a:lnTo>
                  <a:pt x="71" y="1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44" name="Freeform 778"/>
          <p:cNvSpPr>
            <a:spLocks/>
          </p:cNvSpPr>
          <p:nvPr/>
        </p:nvSpPr>
        <p:spPr bwMode="auto">
          <a:xfrm>
            <a:off x="3074219" y="4512276"/>
            <a:ext cx="1000360" cy="564109"/>
          </a:xfrm>
          <a:custGeom>
            <a:avLst/>
            <a:gdLst>
              <a:gd name="T0" fmla="*/ 301 w 549"/>
              <a:gd name="T1" fmla="*/ 9 h 398"/>
              <a:gd name="T2" fmla="*/ 292 w 549"/>
              <a:gd name="T3" fmla="*/ 0 h 398"/>
              <a:gd name="T4" fmla="*/ 283 w 549"/>
              <a:gd name="T5" fmla="*/ 9 h 398"/>
              <a:gd name="T6" fmla="*/ 266 w 549"/>
              <a:gd name="T7" fmla="*/ 17 h 398"/>
              <a:gd name="T8" fmla="*/ 257 w 549"/>
              <a:gd name="T9" fmla="*/ 17 h 398"/>
              <a:gd name="T10" fmla="*/ 257 w 549"/>
              <a:gd name="T11" fmla="*/ 17 h 398"/>
              <a:gd name="T12" fmla="*/ 248 w 549"/>
              <a:gd name="T13" fmla="*/ 26 h 398"/>
              <a:gd name="T14" fmla="*/ 186 w 549"/>
              <a:gd name="T15" fmla="*/ 44 h 398"/>
              <a:gd name="T16" fmla="*/ 142 w 549"/>
              <a:gd name="T17" fmla="*/ 35 h 398"/>
              <a:gd name="T18" fmla="*/ 115 w 549"/>
              <a:gd name="T19" fmla="*/ 44 h 398"/>
              <a:gd name="T20" fmla="*/ 115 w 549"/>
              <a:gd name="T21" fmla="*/ 53 h 398"/>
              <a:gd name="T22" fmla="*/ 53 w 549"/>
              <a:gd name="T23" fmla="*/ 97 h 398"/>
              <a:gd name="T24" fmla="*/ 35 w 549"/>
              <a:gd name="T25" fmla="*/ 132 h 398"/>
              <a:gd name="T26" fmla="*/ 26 w 549"/>
              <a:gd name="T27" fmla="*/ 150 h 398"/>
              <a:gd name="T28" fmla="*/ 26 w 549"/>
              <a:gd name="T29" fmla="*/ 159 h 398"/>
              <a:gd name="T30" fmla="*/ 35 w 549"/>
              <a:gd name="T31" fmla="*/ 177 h 398"/>
              <a:gd name="T32" fmla="*/ 35 w 549"/>
              <a:gd name="T33" fmla="*/ 186 h 398"/>
              <a:gd name="T34" fmla="*/ 26 w 549"/>
              <a:gd name="T35" fmla="*/ 203 h 398"/>
              <a:gd name="T36" fmla="*/ 17 w 549"/>
              <a:gd name="T37" fmla="*/ 212 h 398"/>
              <a:gd name="T38" fmla="*/ 9 w 549"/>
              <a:gd name="T39" fmla="*/ 256 h 398"/>
              <a:gd name="T40" fmla="*/ 9 w 549"/>
              <a:gd name="T41" fmla="*/ 309 h 398"/>
              <a:gd name="T42" fmla="*/ 35 w 549"/>
              <a:gd name="T43" fmla="*/ 318 h 398"/>
              <a:gd name="T44" fmla="*/ 44 w 549"/>
              <a:gd name="T45" fmla="*/ 327 h 398"/>
              <a:gd name="T46" fmla="*/ 80 w 549"/>
              <a:gd name="T47" fmla="*/ 336 h 398"/>
              <a:gd name="T48" fmla="*/ 106 w 549"/>
              <a:gd name="T49" fmla="*/ 354 h 398"/>
              <a:gd name="T50" fmla="*/ 115 w 549"/>
              <a:gd name="T51" fmla="*/ 362 h 398"/>
              <a:gd name="T52" fmla="*/ 168 w 549"/>
              <a:gd name="T53" fmla="*/ 389 h 398"/>
              <a:gd name="T54" fmla="*/ 195 w 549"/>
              <a:gd name="T55" fmla="*/ 398 h 398"/>
              <a:gd name="T56" fmla="*/ 212 w 549"/>
              <a:gd name="T57" fmla="*/ 398 h 398"/>
              <a:gd name="T58" fmla="*/ 195 w 549"/>
              <a:gd name="T59" fmla="*/ 327 h 398"/>
              <a:gd name="T60" fmla="*/ 195 w 549"/>
              <a:gd name="T61" fmla="*/ 256 h 398"/>
              <a:gd name="T62" fmla="*/ 177 w 549"/>
              <a:gd name="T63" fmla="*/ 247 h 398"/>
              <a:gd name="T64" fmla="*/ 212 w 549"/>
              <a:gd name="T65" fmla="*/ 186 h 398"/>
              <a:gd name="T66" fmla="*/ 212 w 549"/>
              <a:gd name="T67" fmla="*/ 212 h 398"/>
              <a:gd name="T68" fmla="*/ 230 w 549"/>
              <a:gd name="T69" fmla="*/ 203 h 398"/>
              <a:gd name="T70" fmla="*/ 266 w 549"/>
              <a:gd name="T71" fmla="*/ 177 h 398"/>
              <a:gd name="T72" fmla="*/ 310 w 549"/>
              <a:gd name="T73" fmla="*/ 150 h 398"/>
              <a:gd name="T74" fmla="*/ 328 w 549"/>
              <a:gd name="T75" fmla="*/ 159 h 398"/>
              <a:gd name="T76" fmla="*/ 381 w 549"/>
              <a:gd name="T77" fmla="*/ 177 h 398"/>
              <a:gd name="T78" fmla="*/ 407 w 549"/>
              <a:gd name="T79" fmla="*/ 186 h 398"/>
              <a:gd name="T80" fmla="*/ 452 w 549"/>
              <a:gd name="T81" fmla="*/ 212 h 398"/>
              <a:gd name="T82" fmla="*/ 469 w 549"/>
              <a:gd name="T83" fmla="*/ 230 h 398"/>
              <a:gd name="T84" fmla="*/ 469 w 549"/>
              <a:gd name="T85" fmla="*/ 239 h 398"/>
              <a:gd name="T86" fmla="*/ 478 w 549"/>
              <a:gd name="T87" fmla="*/ 256 h 398"/>
              <a:gd name="T88" fmla="*/ 531 w 549"/>
              <a:gd name="T89" fmla="*/ 265 h 398"/>
              <a:gd name="T90" fmla="*/ 540 w 549"/>
              <a:gd name="T91" fmla="*/ 221 h 398"/>
              <a:gd name="T92" fmla="*/ 505 w 549"/>
              <a:gd name="T93" fmla="*/ 124 h 398"/>
              <a:gd name="T94" fmla="*/ 461 w 549"/>
              <a:gd name="T95" fmla="*/ 88 h 398"/>
              <a:gd name="T96" fmla="*/ 407 w 549"/>
              <a:gd name="T97" fmla="*/ 79 h 398"/>
              <a:gd name="T98" fmla="*/ 363 w 549"/>
              <a:gd name="T99" fmla="*/ 53 h 39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549"/>
              <a:gd name="T151" fmla="*/ 0 h 398"/>
              <a:gd name="T152" fmla="*/ 549 w 549"/>
              <a:gd name="T153" fmla="*/ 398 h 398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549" h="398">
                <a:moveTo>
                  <a:pt x="363" y="53"/>
                </a:moveTo>
                <a:lnTo>
                  <a:pt x="345" y="0"/>
                </a:lnTo>
                <a:lnTo>
                  <a:pt x="301" y="0"/>
                </a:lnTo>
                <a:lnTo>
                  <a:pt x="301" y="9"/>
                </a:lnTo>
                <a:lnTo>
                  <a:pt x="301" y="0"/>
                </a:lnTo>
                <a:lnTo>
                  <a:pt x="292" y="0"/>
                </a:lnTo>
                <a:lnTo>
                  <a:pt x="283" y="0"/>
                </a:lnTo>
                <a:lnTo>
                  <a:pt x="283" y="9"/>
                </a:lnTo>
                <a:lnTo>
                  <a:pt x="274" y="9"/>
                </a:lnTo>
                <a:lnTo>
                  <a:pt x="274" y="17"/>
                </a:lnTo>
                <a:lnTo>
                  <a:pt x="266" y="17"/>
                </a:lnTo>
                <a:lnTo>
                  <a:pt x="257" y="17"/>
                </a:lnTo>
                <a:lnTo>
                  <a:pt x="257" y="26"/>
                </a:lnTo>
                <a:lnTo>
                  <a:pt x="248" y="26"/>
                </a:lnTo>
                <a:lnTo>
                  <a:pt x="248" y="35"/>
                </a:lnTo>
                <a:lnTo>
                  <a:pt x="239" y="44"/>
                </a:lnTo>
                <a:lnTo>
                  <a:pt x="186" y="44"/>
                </a:lnTo>
                <a:lnTo>
                  <a:pt x="168" y="44"/>
                </a:lnTo>
                <a:lnTo>
                  <a:pt x="150" y="35"/>
                </a:lnTo>
                <a:lnTo>
                  <a:pt x="142" y="35"/>
                </a:lnTo>
                <a:lnTo>
                  <a:pt x="133" y="35"/>
                </a:lnTo>
                <a:lnTo>
                  <a:pt x="124" y="44"/>
                </a:lnTo>
                <a:lnTo>
                  <a:pt x="115" y="44"/>
                </a:lnTo>
                <a:lnTo>
                  <a:pt x="106" y="44"/>
                </a:lnTo>
                <a:lnTo>
                  <a:pt x="115" y="53"/>
                </a:lnTo>
                <a:lnTo>
                  <a:pt x="115" y="71"/>
                </a:lnTo>
                <a:lnTo>
                  <a:pt x="71" y="71"/>
                </a:lnTo>
                <a:lnTo>
                  <a:pt x="62" y="71"/>
                </a:lnTo>
                <a:lnTo>
                  <a:pt x="53" y="97"/>
                </a:lnTo>
                <a:lnTo>
                  <a:pt x="44" y="115"/>
                </a:lnTo>
                <a:lnTo>
                  <a:pt x="35" y="132"/>
                </a:lnTo>
                <a:lnTo>
                  <a:pt x="35" y="141"/>
                </a:lnTo>
                <a:lnTo>
                  <a:pt x="26" y="150"/>
                </a:lnTo>
                <a:lnTo>
                  <a:pt x="26" y="159"/>
                </a:lnTo>
                <a:lnTo>
                  <a:pt x="35" y="177"/>
                </a:lnTo>
                <a:lnTo>
                  <a:pt x="35" y="186"/>
                </a:lnTo>
                <a:lnTo>
                  <a:pt x="26" y="194"/>
                </a:lnTo>
                <a:lnTo>
                  <a:pt x="26" y="203"/>
                </a:lnTo>
                <a:lnTo>
                  <a:pt x="17" y="212"/>
                </a:lnTo>
                <a:lnTo>
                  <a:pt x="17" y="247"/>
                </a:lnTo>
                <a:lnTo>
                  <a:pt x="0" y="256"/>
                </a:lnTo>
                <a:lnTo>
                  <a:pt x="9" y="256"/>
                </a:lnTo>
                <a:lnTo>
                  <a:pt x="17" y="265"/>
                </a:lnTo>
                <a:lnTo>
                  <a:pt x="26" y="265"/>
                </a:lnTo>
                <a:lnTo>
                  <a:pt x="9" y="309"/>
                </a:lnTo>
                <a:lnTo>
                  <a:pt x="17" y="318"/>
                </a:lnTo>
                <a:lnTo>
                  <a:pt x="26" y="318"/>
                </a:lnTo>
                <a:lnTo>
                  <a:pt x="35" y="318"/>
                </a:lnTo>
                <a:lnTo>
                  <a:pt x="35" y="327"/>
                </a:lnTo>
                <a:lnTo>
                  <a:pt x="44" y="327"/>
                </a:lnTo>
                <a:lnTo>
                  <a:pt x="62" y="327"/>
                </a:lnTo>
                <a:lnTo>
                  <a:pt x="71" y="336"/>
                </a:lnTo>
                <a:lnTo>
                  <a:pt x="80" y="336"/>
                </a:lnTo>
                <a:lnTo>
                  <a:pt x="97" y="345"/>
                </a:lnTo>
                <a:lnTo>
                  <a:pt x="106" y="354"/>
                </a:lnTo>
                <a:lnTo>
                  <a:pt x="115" y="362"/>
                </a:lnTo>
                <a:lnTo>
                  <a:pt x="115" y="371"/>
                </a:lnTo>
                <a:lnTo>
                  <a:pt x="142" y="380"/>
                </a:lnTo>
                <a:lnTo>
                  <a:pt x="159" y="380"/>
                </a:lnTo>
                <a:lnTo>
                  <a:pt x="168" y="389"/>
                </a:lnTo>
                <a:lnTo>
                  <a:pt x="177" y="389"/>
                </a:lnTo>
                <a:lnTo>
                  <a:pt x="177" y="380"/>
                </a:lnTo>
                <a:lnTo>
                  <a:pt x="195" y="380"/>
                </a:lnTo>
                <a:lnTo>
                  <a:pt x="195" y="398"/>
                </a:lnTo>
                <a:lnTo>
                  <a:pt x="204" y="398"/>
                </a:lnTo>
                <a:lnTo>
                  <a:pt x="212" y="398"/>
                </a:lnTo>
                <a:lnTo>
                  <a:pt x="204" y="380"/>
                </a:lnTo>
                <a:lnTo>
                  <a:pt x="212" y="336"/>
                </a:lnTo>
                <a:lnTo>
                  <a:pt x="195" y="327"/>
                </a:lnTo>
                <a:lnTo>
                  <a:pt x="204" y="301"/>
                </a:lnTo>
                <a:lnTo>
                  <a:pt x="204" y="283"/>
                </a:lnTo>
                <a:lnTo>
                  <a:pt x="195" y="274"/>
                </a:lnTo>
                <a:lnTo>
                  <a:pt x="195" y="256"/>
                </a:lnTo>
                <a:lnTo>
                  <a:pt x="186" y="256"/>
                </a:lnTo>
                <a:lnTo>
                  <a:pt x="186" y="247"/>
                </a:lnTo>
                <a:lnTo>
                  <a:pt x="177" y="247"/>
                </a:lnTo>
                <a:lnTo>
                  <a:pt x="168" y="247"/>
                </a:lnTo>
                <a:lnTo>
                  <a:pt x="177" y="230"/>
                </a:lnTo>
                <a:lnTo>
                  <a:pt x="177" y="186"/>
                </a:lnTo>
                <a:lnTo>
                  <a:pt x="212" y="186"/>
                </a:lnTo>
                <a:lnTo>
                  <a:pt x="212" y="194"/>
                </a:lnTo>
                <a:lnTo>
                  <a:pt x="212" y="203"/>
                </a:lnTo>
                <a:lnTo>
                  <a:pt x="212" y="212"/>
                </a:lnTo>
                <a:lnTo>
                  <a:pt x="221" y="212"/>
                </a:lnTo>
                <a:lnTo>
                  <a:pt x="221" y="203"/>
                </a:lnTo>
                <a:lnTo>
                  <a:pt x="230" y="203"/>
                </a:lnTo>
                <a:lnTo>
                  <a:pt x="239" y="194"/>
                </a:lnTo>
                <a:lnTo>
                  <a:pt x="239" y="168"/>
                </a:lnTo>
                <a:lnTo>
                  <a:pt x="266" y="177"/>
                </a:lnTo>
                <a:lnTo>
                  <a:pt x="266" y="186"/>
                </a:lnTo>
                <a:lnTo>
                  <a:pt x="283" y="186"/>
                </a:lnTo>
                <a:lnTo>
                  <a:pt x="310" y="150"/>
                </a:lnTo>
                <a:lnTo>
                  <a:pt x="319" y="159"/>
                </a:lnTo>
                <a:lnTo>
                  <a:pt x="328" y="159"/>
                </a:lnTo>
                <a:lnTo>
                  <a:pt x="345" y="177"/>
                </a:lnTo>
                <a:lnTo>
                  <a:pt x="354" y="186"/>
                </a:lnTo>
                <a:lnTo>
                  <a:pt x="372" y="177"/>
                </a:lnTo>
                <a:lnTo>
                  <a:pt x="381" y="177"/>
                </a:lnTo>
                <a:lnTo>
                  <a:pt x="390" y="194"/>
                </a:lnTo>
                <a:lnTo>
                  <a:pt x="398" y="194"/>
                </a:lnTo>
                <a:lnTo>
                  <a:pt x="407" y="186"/>
                </a:lnTo>
                <a:lnTo>
                  <a:pt x="425" y="186"/>
                </a:lnTo>
                <a:lnTo>
                  <a:pt x="425" y="203"/>
                </a:lnTo>
                <a:lnTo>
                  <a:pt x="434" y="194"/>
                </a:lnTo>
                <a:lnTo>
                  <a:pt x="452" y="212"/>
                </a:lnTo>
                <a:lnTo>
                  <a:pt x="452" y="221"/>
                </a:lnTo>
                <a:lnTo>
                  <a:pt x="461" y="221"/>
                </a:lnTo>
                <a:lnTo>
                  <a:pt x="469" y="230"/>
                </a:lnTo>
                <a:lnTo>
                  <a:pt x="469" y="239"/>
                </a:lnTo>
                <a:lnTo>
                  <a:pt x="478" y="256"/>
                </a:lnTo>
                <a:lnTo>
                  <a:pt x="531" y="274"/>
                </a:lnTo>
                <a:lnTo>
                  <a:pt x="531" y="265"/>
                </a:lnTo>
                <a:lnTo>
                  <a:pt x="540" y="256"/>
                </a:lnTo>
                <a:lnTo>
                  <a:pt x="549" y="256"/>
                </a:lnTo>
                <a:lnTo>
                  <a:pt x="549" y="247"/>
                </a:lnTo>
                <a:lnTo>
                  <a:pt x="540" y="221"/>
                </a:lnTo>
                <a:lnTo>
                  <a:pt x="540" y="150"/>
                </a:lnTo>
                <a:lnTo>
                  <a:pt x="523" y="132"/>
                </a:lnTo>
                <a:lnTo>
                  <a:pt x="496" y="132"/>
                </a:lnTo>
                <a:lnTo>
                  <a:pt x="505" y="124"/>
                </a:lnTo>
                <a:lnTo>
                  <a:pt x="505" y="115"/>
                </a:lnTo>
                <a:lnTo>
                  <a:pt x="505" y="106"/>
                </a:lnTo>
                <a:lnTo>
                  <a:pt x="487" y="106"/>
                </a:lnTo>
                <a:lnTo>
                  <a:pt x="461" y="88"/>
                </a:lnTo>
                <a:lnTo>
                  <a:pt x="416" y="88"/>
                </a:lnTo>
                <a:lnTo>
                  <a:pt x="407" y="79"/>
                </a:lnTo>
                <a:lnTo>
                  <a:pt x="407" y="88"/>
                </a:lnTo>
                <a:lnTo>
                  <a:pt x="407" y="79"/>
                </a:lnTo>
                <a:lnTo>
                  <a:pt x="398" y="88"/>
                </a:lnTo>
                <a:lnTo>
                  <a:pt x="381" y="71"/>
                </a:lnTo>
                <a:lnTo>
                  <a:pt x="381" y="53"/>
                </a:lnTo>
                <a:lnTo>
                  <a:pt x="363" y="5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45" name="Freeform 779"/>
          <p:cNvSpPr>
            <a:spLocks/>
          </p:cNvSpPr>
          <p:nvPr/>
        </p:nvSpPr>
        <p:spPr bwMode="auto">
          <a:xfrm>
            <a:off x="3639085" y="4311011"/>
            <a:ext cx="727037" cy="313237"/>
          </a:xfrm>
          <a:custGeom>
            <a:avLst/>
            <a:gdLst>
              <a:gd name="T0" fmla="*/ 301 w 399"/>
              <a:gd name="T1" fmla="*/ 44 h 221"/>
              <a:gd name="T2" fmla="*/ 275 w 399"/>
              <a:gd name="T3" fmla="*/ 71 h 221"/>
              <a:gd name="T4" fmla="*/ 230 w 399"/>
              <a:gd name="T5" fmla="*/ 62 h 221"/>
              <a:gd name="T6" fmla="*/ 177 w 399"/>
              <a:gd name="T7" fmla="*/ 9 h 221"/>
              <a:gd name="T8" fmla="*/ 142 w 399"/>
              <a:gd name="T9" fmla="*/ 9 h 221"/>
              <a:gd name="T10" fmla="*/ 124 w 399"/>
              <a:gd name="T11" fmla="*/ 18 h 221"/>
              <a:gd name="T12" fmla="*/ 115 w 399"/>
              <a:gd name="T13" fmla="*/ 9 h 221"/>
              <a:gd name="T14" fmla="*/ 106 w 399"/>
              <a:gd name="T15" fmla="*/ 0 h 221"/>
              <a:gd name="T16" fmla="*/ 106 w 399"/>
              <a:gd name="T17" fmla="*/ 0 h 221"/>
              <a:gd name="T18" fmla="*/ 88 w 399"/>
              <a:gd name="T19" fmla="*/ 9 h 221"/>
              <a:gd name="T20" fmla="*/ 71 w 399"/>
              <a:gd name="T21" fmla="*/ 18 h 221"/>
              <a:gd name="T22" fmla="*/ 18 w 399"/>
              <a:gd name="T23" fmla="*/ 53 h 221"/>
              <a:gd name="T24" fmla="*/ 35 w 399"/>
              <a:gd name="T25" fmla="*/ 44 h 221"/>
              <a:gd name="T26" fmla="*/ 26 w 399"/>
              <a:gd name="T27" fmla="*/ 71 h 221"/>
              <a:gd name="T28" fmla="*/ 18 w 399"/>
              <a:gd name="T29" fmla="*/ 80 h 221"/>
              <a:gd name="T30" fmla="*/ 35 w 399"/>
              <a:gd name="T31" fmla="*/ 89 h 221"/>
              <a:gd name="T32" fmla="*/ 9 w 399"/>
              <a:gd name="T33" fmla="*/ 98 h 221"/>
              <a:gd name="T34" fmla="*/ 9 w 399"/>
              <a:gd name="T35" fmla="*/ 115 h 221"/>
              <a:gd name="T36" fmla="*/ 0 w 399"/>
              <a:gd name="T37" fmla="*/ 124 h 221"/>
              <a:gd name="T38" fmla="*/ 0 w 399"/>
              <a:gd name="T39" fmla="*/ 142 h 221"/>
              <a:gd name="T40" fmla="*/ 0 w 399"/>
              <a:gd name="T41" fmla="*/ 142 h 221"/>
              <a:gd name="T42" fmla="*/ 35 w 399"/>
              <a:gd name="T43" fmla="*/ 133 h 221"/>
              <a:gd name="T44" fmla="*/ 71 w 399"/>
              <a:gd name="T45" fmla="*/ 195 h 221"/>
              <a:gd name="T46" fmla="*/ 88 w 399"/>
              <a:gd name="T47" fmla="*/ 221 h 221"/>
              <a:gd name="T48" fmla="*/ 80 w 399"/>
              <a:gd name="T49" fmla="*/ 195 h 221"/>
              <a:gd name="T50" fmla="*/ 62 w 399"/>
              <a:gd name="T51" fmla="*/ 115 h 221"/>
              <a:gd name="T52" fmla="*/ 62 w 399"/>
              <a:gd name="T53" fmla="*/ 106 h 221"/>
              <a:gd name="T54" fmla="*/ 62 w 399"/>
              <a:gd name="T55" fmla="*/ 106 h 221"/>
              <a:gd name="T56" fmla="*/ 62 w 399"/>
              <a:gd name="T57" fmla="*/ 98 h 221"/>
              <a:gd name="T58" fmla="*/ 53 w 399"/>
              <a:gd name="T59" fmla="*/ 80 h 221"/>
              <a:gd name="T60" fmla="*/ 97 w 399"/>
              <a:gd name="T61" fmla="*/ 44 h 221"/>
              <a:gd name="T62" fmla="*/ 106 w 399"/>
              <a:gd name="T63" fmla="*/ 62 h 221"/>
              <a:gd name="T64" fmla="*/ 115 w 399"/>
              <a:gd name="T65" fmla="*/ 62 h 221"/>
              <a:gd name="T66" fmla="*/ 124 w 399"/>
              <a:gd name="T67" fmla="*/ 71 h 221"/>
              <a:gd name="T68" fmla="*/ 133 w 399"/>
              <a:gd name="T69" fmla="*/ 62 h 221"/>
              <a:gd name="T70" fmla="*/ 133 w 399"/>
              <a:gd name="T71" fmla="*/ 53 h 221"/>
              <a:gd name="T72" fmla="*/ 151 w 399"/>
              <a:gd name="T73" fmla="*/ 62 h 221"/>
              <a:gd name="T74" fmla="*/ 204 w 399"/>
              <a:gd name="T75" fmla="*/ 71 h 221"/>
              <a:gd name="T76" fmla="*/ 292 w 399"/>
              <a:gd name="T77" fmla="*/ 115 h 221"/>
              <a:gd name="T78" fmla="*/ 301 w 399"/>
              <a:gd name="T79" fmla="*/ 124 h 221"/>
              <a:gd name="T80" fmla="*/ 310 w 399"/>
              <a:gd name="T81" fmla="*/ 115 h 221"/>
              <a:gd name="T82" fmla="*/ 328 w 399"/>
              <a:gd name="T83" fmla="*/ 142 h 221"/>
              <a:gd name="T84" fmla="*/ 301 w 399"/>
              <a:gd name="T85" fmla="*/ 168 h 221"/>
              <a:gd name="T86" fmla="*/ 319 w 399"/>
              <a:gd name="T87" fmla="*/ 168 h 221"/>
              <a:gd name="T88" fmla="*/ 337 w 399"/>
              <a:gd name="T89" fmla="*/ 186 h 221"/>
              <a:gd name="T90" fmla="*/ 345 w 399"/>
              <a:gd name="T91" fmla="*/ 177 h 221"/>
              <a:gd name="T92" fmla="*/ 337 w 399"/>
              <a:gd name="T93" fmla="*/ 168 h 221"/>
              <a:gd name="T94" fmla="*/ 345 w 399"/>
              <a:gd name="T95" fmla="*/ 151 h 221"/>
              <a:gd name="T96" fmla="*/ 399 w 399"/>
              <a:gd name="T97" fmla="*/ 89 h 221"/>
              <a:gd name="T98" fmla="*/ 381 w 399"/>
              <a:gd name="T99" fmla="*/ 71 h 221"/>
              <a:gd name="T100" fmla="*/ 372 w 399"/>
              <a:gd name="T101" fmla="*/ 62 h 221"/>
              <a:gd name="T102" fmla="*/ 328 w 399"/>
              <a:gd name="T103" fmla="*/ 44 h 22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399"/>
              <a:gd name="T157" fmla="*/ 0 h 221"/>
              <a:gd name="T158" fmla="*/ 399 w 399"/>
              <a:gd name="T159" fmla="*/ 221 h 221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399" h="221">
                <a:moveTo>
                  <a:pt x="328" y="44"/>
                </a:moveTo>
                <a:lnTo>
                  <a:pt x="301" y="44"/>
                </a:lnTo>
                <a:lnTo>
                  <a:pt x="301" y="80"/>
                </a:lnTo>
                <a:lnTo>
                  <a:pt x="275" y="71"/>
                </a:lnTo>
                <a:lnTo>
                  <a:pt x="248" y="62"/>
                </a:lnTo>
                <a:lnTo>
                  <a:pt x="230" y="62"/>
                </a:lnTo>
                <a:lnTo>
                  <a:pt x="177" y="36"/>
                </a:lnTo>
                <a:lnTo>
                  <a:pt x="177" y="9"/>
                </a:lnTo>
                <a:lnTo>
                  <a:pt x="159" y="0"/>
                </a:lnTo>
                <a:lnTo>
                  <a:pt x="142" y="9"/>
                </a:lnTo>
                <a:lnTo>
                  <a:pt x="133" y="18"/>
                </a:lnTo>
                <a:lnTo>
                  <a:pt x="124" y="18"/>
                </a:lnTo>
                <a:lnTo>
                  <a:pt x="124" y="9"/>
                </a:lnTo>
                <a:lnTo>
                  <a:pt x="115" y="9"/>
                </a:lnTo>
                <a:lnTo>
                  <a:pt x="106" y="0"/>
                </a:lnTo>
                <a:lnTo>
                  <a:pt x="88" y="9"/>
                </a:lnTo>
                <a:lnTo>
                  <a:pt x="80" y="18"/>
                </a:lnTo>
                <a:lnTo>
                  <a:pt x="71" y="18"/>
                </a:lnTo>
                <a:lnTo>
                  <a:pt x="35" y="44"/>
                </a:lnTo>
                <a:lnTo>
                  <a:pt x="18" y="53"/>
                </a:lnTo>
                <a:lnTo>
                  <a:pt x="35" y="44"/>
                </a:lnTo>
                <a:lnTo>
                  <a:pt x="35" y="62"/>
                </a:lnTo>
                <a:lnTo>
                  <a:pt x="26" y="71"/>
                </a:lnTo>
                <a:lnTo>
                  <a:pt x="26" y="80"/>
                </a:lnTo>
                <a:lnTo>
                  <a:pt x="18" y="80"/>
                </a:lnTo>
                <a:lnTo>
                  <a:pt x="18" y="89"/>
                </a:lnTo>
                <a:lnTo>
                  <a:pt x="35" y="89"/>
                </a:lnTo>
                <a:lnTo>
                  <a:pt x="26" y="98"/>
                </a:lnTo>
                <a:lnTo>
                  <a:pt x="9" y="98"/>
                </a:lnTo>
                <a:lnTo>
                  <a:pt x="9" y="106"/>
                </a:lnTo>
                <a:lnTo>
                  <a:pt x="9" y="115"/>
                </a:lnTo>
                <a:lnTo>
                  <a:pt x="0" y="115"/>
                </a:lnTo>
                <a:lnTo>
                  <a:pt x="0" y="124"/>
                </a:lnTo>
                <a:lnTo>
                  <a:pt x="0" y="133"/>
                </a:lnTo>
                <a:lnTo>
                  <a:pt x="0" y="142"/>
                </a:lnTo>
                <a:lnTo>
                  <a:pt x="35" y="133"/>
                </a:lnTo>
                <a:lnTo>
                  <a:pt x="62" y="186"/>
                </a:lnTo>
                <a:lnTo>
                  <a:pt x="71" y="195"/>
                </a:lnTo>
                <a:lnTo>
                  <a:pt x="71" y="213"/>
                </a:lnTo>
                <a:lnTo>
                  <a:pt x="88" y="221"/>
                </a:lnTo>
                <a:lnTo>
                  <a:pt x="97" y="221"/>
                </a:lnTo>
                <a:lnTo>
                  <a:pt x="80" y="195"/>
                </a:lnTo>
                <a:lnTo>
                  <a:pt x="62" y="177"/>
                </a:lnTo>
                <a:lnTo>
                  <a:pt x="62" y="115"/>
                </a:lnTo>
                <a:lnTo>
                  <a:pt x="62" y="106"/>
                </a:lnTo>
                <a:lnTo>
                  <a:pt x="62" y="98"/>
                </a:lnTo>
                <a:lnTo>
                  <a:pt x="53" y="89"/>
                </a:lnTo>
                <a:lnTo>
                  <a:pt x="53" y="80"/>
                </a:lnTo>
                <a:lnTo>
                  <a:pt x="88" y="44"/>
                </a:lnTo>
                <a:lnTo>
                  <a:pt x="97" y="44"/>
                </a:lnTo>
                <a:lnTo>
                  <a:pt x="106" y="53"/>
                </a:lnTo>
                <a:lnTo>
                  <a:pt x="106" y="62"/>
                </a:lnTo>
                <a:lnTo>
                  <a:pt x="115" y="62"/>
                </a:lnTo>
                <a:lnTo>
                  <a:pt x="124" y="62"/>
                </a:lnTo>
                <a:lnTo>
                  <a:pt x="124" y="71"/>
                </a:lnTo>
                <a:lnTo>
                  <a:pt x="133" y="62"/>
                </a:lnTo>
                <a:lnTo>
                  <a:pt x="133" y="53"/>
                </a:lnTo>
                <a:lnTo>
                  <a:pt x="151" y="62"/>
                </a:lnTo>
                <a:lnTo>
                  <a:pt x="159" y="71"/>
                </a:lnTo>
                <a:lnTo>
                  <a:pt x="204" y="71"/>
                </a:lnTo>
                <a:lnTo>
                  <a:pt x="248" y="80"/>
                </a:lnTo>
                <a:lnTo>
                  <a:pt x="292" y="115"/>
                </a:lnTo>
                <a:lnTo>
                  <a:pt x="301" y="115"/>
                </a:lnTo>
                <a:lnTo>
                  <a:pt x="301" y="124"/>
                </a:lnTo>
                <a:lnTo>
                  <a:pt x="310" y="124"/>
                </a:lnTo>
                <a:lnTo>
                  <a:pt x="310" y="115"/>
                </a:lnTo>
                <a:lnTo>
                  <a:pt x="337" y="124"/>
                </a:lnTo>
                <a:lnTo>
                  <a:pt x="328" y="142"/>
                </a:lnTo>
                <a:lnTo>
                  <a:pt x="310" y="142"/>
                </a:lnTo>
                <a:lnTo>
                  <a:pt x="301" y="168"/>
                </a:lnTo>
                <a:lnTo>
                  <a:pt x="310" y="159"/>
                </a:lnTo>
                <a:lnTo>
                  <a:pt x="319" y="168"/>
                </a:lnTo>
                <a:lnTo>
                  <a:pt x="319" y="186"/>
                </a:lnTo>
                <a:lnTo>
                  <a:pt x="337" y="186"/>
                </a:lnTo>
                <a:lnTo>
                  <a:pt x="345" y="186"/>
                </a:lnTo>
                <a:lnTo>
                  <a:pt x="345" y="177"/>
                </a:lnTo>
                <a:lnTo>
                  <a:pt x="337" y="177"/>
                </a:lnTo>
                <a:lnTo>
                  <a:pt x="337" y="168"/>
                </a:lnTo>
                <a:lnTo>
                  <a:pt x="337" y="159"/>
                </a:lnTo>
                <a:lnTo>
                  <a:pt x="345" y="151"/>
                </a:lnTo>
                <a:lnTo>
                  <a:pt x="399" y="89"/>
                </a:lnTo>
                <a:lnTo>
                  <a:pt x="381" y="71"/>
                </a:lnTo>
                <a:lnTo>
                  <a:pt x="372" y="62"/>
                </a:lnTo>
                <a:lnTo>
                  <a:pt x="328" y="27"/>
                </a:lnTo>
                <a:lnTo>
                  <a:pt x="328" y="4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46" name="Freeform 780"/>
          <p:cNvSpPr>
            <a:spLocks/>
          </p:cNvSpPr>
          <p:nvPr/>
        </p:nvSpPr>
        <p:spPr bwMode="auto">
          <a:xfrm>
            <a:off x="2928448" y="3897141"/>
            <a:ext cx="275145" cy="377017"/>
          </a:xfrm>
          <a:custGeom>
            <a:avLst/>
            <a:gdLst>
              <a:gd name="T0" fmla="*/ 106 w 151"/>
              <a:gd name="T1" fmla="*/ 27 h 266"/>
              <a:gd name="T2" fmla="*/ 89 w 151"/>
              <a:gd name="T3" fmla="*/ 71 h 266"/>
              <a:gd name="T4" fmla="*/ 80 w 151"/>
              <a:gd name="T5" fmla="*/ 98 h 266"/>
              <a:gd name="T6" fmla="*/ 71 w 151"/>
              <a:gd name="T7" fmla="*/ 115 h 266"/>
              <a:gd name="T8" fmla="*/ 62 w 151"/>
              <a:gd name="T9" fmla="*/ 115 h 266"/>
              <a:gd name="T10" fmla="*/ 62 w 151"/>
              <a:gd name="T11" fmla="*/ 115 h 266"/>
              <a:gd name="T12" fmla="*/ 35 w 151"/>
              <a:gd name="T13" fmla="*/ 186 h 266"/>
              <a:gd name="T14" fmla="*/ 9 w 151"/>
              <a:gd name="T15" fmla="*/ 204 h 266"/>
              <a:gd name="T16" fmla="*/ 0 w 151"/>
              <a:gd name="T17" fmla="*/ 248 h 266"/>
              <a:gd name="T18" fmla="*/ 18 w 151"/>
              <a:gd name="T19" fmla="*/ 257 h 266"/>
              <a:gd name="T20" fmla="*/ 44 w 151"/>
              <a:gd name="T21" fmla="*/ 266 h 266"/>
              <a:gd name="T22" fmla="*/ 44 w 151"/>
              <a:gd name="T23" fmla="*/ 266 h 266"/>
              <a:gd name="T24" fmla="*/ 44 w 151"/>
              <a:gd name="T25" fmla="*/ 257 h 266"/>
              <a:gd name="T26" fmla="*/ 53 w 151"/>
              <a:gd name="T27" fmla="*/ 257 h 266"/>
              <a:gd name="T28" fmla="*/ 80 w 151"/>
              <a:gd name="T29" fmla="*/ 221 h 266"/>
              <a:gd name="T30" fmla="*/ 115 w 151"/>
              <a:gd name="T31" fmla="*/ 186 h 266"/>
              <a:gd name="T32" fmla="*/ 133 w 151"/>
              <a:gd name="T33" fmla="*/ 186 h 266"/>
              <a:gd name="T34" fmla="*/ 133 w 151"/>
              <a:gd name="T35" fmla="*/ 177 h 266"/>
              <a:gd name="T36" fmla="*/ 142 w 151"/>
              <a:gd name="T37" fmla="*/ 168 h 266"/>
              <a:gd name="T38" fmla="*/ 133 w 151"/>
              <a:gd name="T39" fmla="*/ 160 h 266"/>
              <a:gd name="T40" fmla="*/ 133 w 151"/>
              <a:gd name="T41" fmla="*/ 160 h 266"/>
              <a:gd name="T42" fmla="*/ 133 w 151"/>
              <a:gd name="T43" fmla="*/ 160 h 266"/>
              <a:gd name="T44" fmla="*/ 124 w 151"/>
              <a:gd name="T45" fmla="*/ 160 h 266"/>
              <a:gd name="T46" fmla="*/ 124 w 151"/>
              <a:gd name="T47" fmla="*/ 160 h 266"/>
              <a:gd name="T48" fmla="*/ 115 w 151"/>
              <a:gd name="T49" fmla="*/ 160 h 266"/>
              <a:gd name="T50" fmla="*/ 115 w 151"/>
              <a:gd name="T51" fmla="*/ 133 h 266"/>
              <a:gd name="T52" fmla="*/ 97 w 151"/>
              <a:gd name="T53" fmla="*/ 124 h 266"/>
              <a:gd name="T54" fmla="*/ 106 w 151"/>
              <a:gd name="T55" fmla="*/ 106 h 266"/>
              <a:gd name="T56" fmla="*/ 124 w 151"/>
              <a:gd name="T57" fmla="*/ 89 h 266"/>
              <a:gd name="T58" fmla="*/ 124 w 151"/>
              <a:gd name="T59" fmla="*/ 62 h 266"/>
              <a:gd name="T60" fmla="*/ 142 w 151"/>
              <a:gd name="T61" fmla="*/ 53 h 266"/>
              <a:gd name="T62" fmla="*/ 151 w 151"/>
              <a:gd name="T63" fmla="*/ 27 h 266"/>
              <a:gd name="T64" fmla="*/ 151 w 151"/>
              <a:gd name="T65" fmla="*/ 0 h 26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51"/>
              <a:gd name="T100" fmla="*/ 0 h 266"/>
              <a:gd name="T101" fmla="*/ 151 w 151"/>
              <a:gd name="T102" fmla="*/ 266 h 26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1" h="266">
                <a:moveTo>
                  <a:pt x="124" y="9"/>
                </a:moveTo>
                <a:lnTo>
                  <a:pt x="106" y="27"/>
                </a:lnTo>
                <a:lnTo>
                  <a:pt x="97" y="53"/>
                </a:lnTo>
                <a:lnTo>
                  <a:pt x="89" y="71"/>
                </a:lnTo>
                <a:lnTo>
                  <a:pt x="62" y="71"/>
                </a:lnTo>
                <a:lnTo>
                  <a:pt x="80" y="98"/>
                </a:lnTo>
                <a:lnTo>
                  <a:pt x="71" y="115"/>
                </a:lnTo>
                <a:lnTo>
                  <a:pt x="62" y="115"/>
                </a:lnTo>
                <a:lnTo>
                  <a:pt x="53" y="124"/>
                </a:lnTo>
                <a:lnTo>
                  <a:pt x="35" y="186"/>
                </a:lnTo>
                <a:lnTo>
                  <a:pt x="18" y="204"/>
                </a:lnTo>
                <a:lnTo>
                  <a:pt x="9" y="204"/>
                </a:lnTo>
                <a:lnTo>
                  <a:pt x="0" y="239"/>
                </a:lnTo>
                <a:lnTo>
                  <a:pt x="0" y="248"/>
                </a:lnTo>
                <a:lnTo>
                  <a:pt x="9" y="257"/>
                </a:lnTo>
                <a:lnTo>
                  <a:pt x="18" y="257"/>
                </a:lnTo>
                <a:lnTo>
                  <a:pt x="35" y="266"/>
                </a:lnTo>
                <a:lnTo>
                  <a:pt x="44" y="266"/>
                </a:lnTo>
                <a:lnTo>
                  <a:pt x="44" y="257"/>
                </a:lnTo>
                <a:lnTo>
                  <a:pt x="53" y="257"/>
                </a:lnTo>
                <a:lnTo>
                  <a:pt x="53" y="239"/>
                </a:lnTo>
                <a:lnTo>
                  <a:pt x="80" y="221"/>
                </a:lnTo>
                <a:lnTo>
                  <a:pt x="106" y="213"/>
                </a:lnTo>
                <a:lnTo>
                  <a:pt x="115" y="186"/>
                </a:lnTo>
                <a:lnTo>
                  <a:pt x="124" y="186"/>
                </a:lnTo>
                <a:lnTo>
                  <a:pt x="133" y="186"/>
                </a:lnTo>
                <a:lnTo>
                  <a:pt x="133" y="177"/>
                </a:lnTo>
                <a:lnTo>
                  <a:pt x="142" y="186"/>
                </a:lnTo>
                <a:lnTo>
                  <a:pt x="142" y="168"/>
                </a:lnTo>
                <a:lnTo>
                  <a:pt x="133" y="160"/>
                </a:lnTo>
                <a:lnTo>
                  <a:pt x="124" y="160"/>
                </a:lnTo>
                <a:lnTo>
                  <a:pt x="115" y="160"/>
                </a:lnTo>
                <a:lnTo>
                  <a:pt x="124" y="142"/>
                </a:lnTo>
                <a:lnTo>
                  <a:pt x="115" y="133"/>
                </a:lnTo>
                <a:lnTo>
                  <a:pt x="106" y="133"/>
                </a:lnTo>
                <a:lnTo>
                  <a:pt x="97" y="124"/>
                </a:lnTo>
                <a:lnTo>
                  <a:pt x="89" y="124"/>
                </a:lnTo>
                <a:lnTo>
                  <a:pt x="106" y="106"/>
                </a:lnTo>
                <a:lnTo>
                  <a:pt x="124" y="98"/>
                </a:lnTo>
                <a:lnTo>
                  <a:pt x="124" y="89"/>
                </a:lnTo>
                <a:lnTo>
                  <a:pt x="133" y="89"/>
                </a:lnTo>
                <a:lnTo>
                  <a:pt x="124" y="62"/>
                </a:lnTo>
                <a:lnTo>
                  <a:pt x="142" y="62"/>
                </a:lnTo>
                <a:lnTo>
                  <a:pt x="142" y="53"/>
                </a:lnTo>
                <a:lnTo>
                  <a:pt x="151" y="53"/>
                </a:lnTo>
                <a:lnTo>
                  <a:pt x="151" y="27"/>
                </a:lnTo>
                <a:lnTo>
                  <a:pt x="133" y="27"/>
                </a:lnTo>
                <a:lnTo>
                  <a:pt x="151" y="0"/>
                </a:lnTo>
                <a:lnTo>
                  <a:pt x="124" y="9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47" name="Freeform 781"/>
          <p:cNvSpPr>
            <a:spLocks/>
          </p:cNvSpPr>
          <p:nvPr/>
        </p:nvSpPr>
        <p:spPr bwMode="auto">
          <a:xfrm>
            <a:off x="2556731" y="4424399"/>
            <a:ext cx="614063" cy="450720"/>
          </a:xfrm>
          <a:custGeom>
            <a:avLst/>
            <a:gdLst>
              <a:gd name="T0" fmla="*/ 27 w 337"/>
              <a:gd name="T1" fmla="*/ 124 h 318"/>
              <a:gd name="T2" fmla="*/ 18 w 337"/>
              <a:gd name="T3" fmla="*/ 159 h 318"/>
              <a:gd name="T4" fmla="*/ 18 w 337"/>
              <a:gd name="T5" fmla="*/ 212 h 318"/>
              <a:gd name="T6" fmla="*/ 98 w 337"/>
              <a:gd name="T7" fmla="*/ 239 h 318"/>
              <a:gd name="T8" fmla="*/ 160 w 337"/>
              <a:gd name="T9" fmla="*/ 239 h 318"/>
              <a:gd name="T10" fmla="*/ 195 w 337"/>
              <a:gd name="T11" fmla="*/ 248 h 318"/>
              <a:gd name="T12" fmla="*/ 204 w 337"/>
              <a:gd name="T13" fmla="*/ 265 h 318"/>
              <a:gd name="T14" fmla="*/ 222 w 337"/>
              <a:gd name="T15" fmla="*/ 274 h 318"/>
              <a:gd name="T16" fmla="*/ 248 w 337"/>
              <a:gd name="T17" fmla="*/ 292 h 318"/>
              <a:gd name="T18" fmla="*/ 248 w 337"/>
              <a:gd name="T19" fmla="*/ 309 h 318"/>
              <a:gd name="T20" fmla="*/ 266 w 337"/>
              <a:gd name="T21" fmla="*/ 318 h 318"/>
              <a:gd name="T22" fmla="*/ 275 w 337"/>
              <a:gd name="T23" fmla="*/ 318 h 318"/>
              <a:gd name="T24" fmla="*/ 275 w 337"/>
              <a:gd name="T25" fmla="*/ 309 h 318"/>
              <a:gd name="T26" fmla="*/ 293 w 337"/>
              <a:gd name="T27" fmla="*/ 274 h 318"/>
              <a:gd name="T28" fmla="*/ 301 w 337"/>
              <a:gd name="T29" fmla="*/ 265 h 318"/>
              <a:gd name="T30" fmla="*/ 301 w 337"/>
              <a:gd name="T31" fmla="*/ 256 h 318"/>
              <a:gd name="T32" fmla="*/ 310 w 337"/>
              <a:gd name="T33" fmla="*/ 256 h 318"/>
              <a:gd name="T34" fmla="*/ 310 w 337"/>
              <a:gd name="T35" fmla="*/ 248 h 318"/>
              <a:gd name="T36" fmla="*/ 310 w 337"/>
              <a:gd name="T37" fmla="*/ 239 h 318"/>
              <a:gd name="T38" fmla="*/ 301 w 337"/>
              <a:gd name="T39" fmla="*/ 221 h 318"/>
              <a:gd name="T40" fmla="*/ 310 w 337"/>
              <a:gd name="T41" fmla="*/ 212 h 318"/>
              <a:gd name="T42" fmla="*/ 310 w 337"/>
              <a:gd name="T43" fmla="*/ 212 h 318"/>
              <a:gd name="T44" fmla="*/ 310 w 337"/>
              <a:gd name="T45" fmla="*/ 203 h 318"/>
              <a:gd name="T46" fmla="*/ 310 w 337"/>
              <a:gd name="T47" fmla="*/ 194 h 318"/>
              <a:gd name="T48" fmla="*/ 310 w 337"/>
              <a:gd name="T49" fmla="*/ 194 h 318"/>
              <a:gd name="T50" fmla="*/ 328 w 337"/>
              <a:gd name="T51" fmla="*/ 168 h 318"/>
              <a:gd name="T52" fmla="*/ 337 w 337"/>
              <a:gd name="T53" fmla="*/ 150 h 318"/>
              <a:gd name="T54" fmla="*/ 337 w 337"/>
              <a:gd name="T55" fmla="*/ 141 h 318"/>
              <a:gd name="T56" fmla="*/ 337 w 337"/>
              <a:gd name="T57" fmla="*/ 133 h 318"/>
              <a:gd name="T58" fmla="*/ 328 w 337"/>
              <a:gd name="T59" fmla="*/ 106 h 318"/>
              <a:gd name="T60" fmla="*/ 319 w 337"/>
              <a:gd name="T61" fmla="*/ 79 h 318"/>
              <a:gd name="T62" fmla="*/ 310 w 337"/>
              <a:gd name="T63" fmla="*/ 62 h 318"/>
              <a:gd name="T64" fmla="*/ 301 w 337"/>
              <a:gd name="T65" fmla="*/ 62 h 318"/>
              <a:gd name="T66" fmla="*/ 195 w 337"/>
              <a:gd name="T67" fmla="*/ 26 h 318"/>
              <a:gd name="T68" fmla="*/ 186 w 337"/>
              <a:gd name="T69" fmla="*/ 9 h 318"/>
              <a:gd name="T70" fmla="*/ 169 w 337"/>
              <a:gd name="T71" fmla="*/ 18 h 318"/>
              <a:gd name="T72" fmla="*/ 160 w 337"/>
              <a:gd name="T73" fmla="*/ 18 h 318"/>
              <a:gd name="T74" fmla="*/ 151 w 337"/>
              <a:gd name="T75" fmla="*/ 26 h 318"/>
              <a:gd name="T76" fmla="*/ 124 w 337"/>
              <a:gd name="T77" fmla="*/ 26 h 318"/>
              <a:gd name="T78" fmla="*/ 142 w 337"/>
              <a:gd name="T79" fmla="*/ 53 h 318"/>
              <a:gd name="T80" fmla="*/ 71 w 337"/>
              <a:gd name="T81" fmla="*/ 88 h 318"/>
              <a:gd name="T82" fmla="*/ 71 w 337"/>
              <a:gd name="T83" fmla="*/ 88 h 318"/>
              <a:gd name="T84" fmla="*/ 62 w 337"/>
              <a:gd name="T85" fmla="*/ 88 h 318"/>
              <a:gd name="T86" fmla="*/ 45 w 337"/>
              <a:gd name="T87" fmla="*/ 97 h 318"/>
              <a:gd name="T88" fmla="*/ 36 w 337"/>
              <a:gd name="T89" fmla="*/ 97 h 31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337"/>
              <a:gd name="T136" fmla="*/ 0 h 318"/>
              <a:gd name="T137" fmla="*/ 337 w 337"/>
              <a:gd name="T138" fmla="*/ 318 h 318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337" h="318">
                <a:moveTo>
                  <a:pt x="27" y="115"/>
                </a:moveTo>
                <a:lnTo>
                  <a:pt x="27" y="124"/>
                </a:lnTo>
                <a:lnTo>
                  <a:pt x="27" y="150"/>
                </a:lnTo>
                <a:lnTo>
                  <a:pt x="27" y="159"/>
                </a:lnTo>
                <a:lnTo>
                  <a:pt x="18" y="159"/>
                </a:lnTo>
                <a:lnTo>
                  <a:pt x="18" y="177"/>
                </a:lnTo>
                <a:lnTo>
                  <a:pt x="0" y="194"/>
                </a:lnTo>
                <a:lnTo>
                  <a:pt x="18" y="212"/>
                </a:lnTo>
                <a:lnTo>
                  <a:pt x="53" y="239"/>
                </a:lnTo>
                <a:lnTo>
                  <a:pt x="80" y="248"/>
                </a:lnTo>
                <a:lnTo>
                  <a:pt x="98" y="239"/>
                </a:lnTo>
                <a:lnTo>
                  <a:pt x="142" y="239"/>
                </a:lnTo>
                <a:lnTo>
                  <a:pt x="151" y="239"/>
                </a:lnTo>
                <a:lnTo>
                  <a:pt x="160" y="239"/>
                </a:lnTo>
                <a:lnTo>
                  <a:pt x="177" y="248"/>
                </a:lnTo>
                <a:lnTo>
                  <a:pt x="186" y="248"/>
                </a:lnTo>
                <a:lnTo>
                  <a:pt x="195" y="248"/>
                </a:lnTo>
                <a:lnTo>
                  <a:pt x="195" y="256"/>
                </a:lnTo>
                <a:lnTo>
                  <a:pt x="204" y="256"/>
                </a:lnTo>
                <a:lnTo>
                  <a:pt x="204" y="265"/>
                </a:lnTo>
                <a:lnTo>
                  <a:pt x="213" y="265"/>
                </a:lnTo>
                <a:lnTo>
                  <a:pt x="222" y="265"/>
                </a:lnTo>
                <a:lnTo>
                  <a:pt x="222" y="274"/>
                </a:lnTo>
                <a:lnTo>
                  <a:pt x="239" y="283"/>
                </a:lnTo>
                <a:lnTo>
                  <a:pt x="239" y="292"/>
                </a:lnTo>
                <a:lnTo>
                  <a:pt x="248" y="292"/>
                </a:lnTo>
                <a:lnTo>
                  <a:pt x="248" y="301"/>
                </a:lnTo>
                <a:lnTo>
                  <a:pt x="248" y="309"/>
                </a:lnTo>
                <a:lnTo>
                  <a:pt x="257" y="318"/>
                </a:lnTo>
                <a:lnTo>
                  <a:pt x="266" y="318"/>
                </a:lnTo>
                <a:lnTo>
                  <a:pt x="275" y="318"/>
                </a:lnTo>
                <a:lnTo>
                  <a:pt x="275" y="309"/>
                </a:lnTo>
                <a:lnTo>
                  <a:pt x="275" y="318"/>
                </a:lnTo>
                <a:lnTo>
                  <a:pt x="293" y="301"/>
                </a:lnTo>
                <a:lnTo>
                  <a:pt x="293" y="274"/>
                </a:lnTo>
                <a:lnTo>
                  <a:pt x="301" y="265"/>
                </a:lnTo>
                <a:lnTo>
                  <a:pt x="301" y="256"/>
                </a:lnTo>
                <a:lnTo>
                  <a:pt x="310" y="256"/>
                </a:lnTo>
                <a:lnTo>
                  <a:pt x="310" y="248"/>
                </a:lnTo>
                <a:lnTo>
                  <a:pt x="310" y="239"/>
                </a:lnTo>
                <a:lnTo>
                  <a:pt x="301" y="221"/>
                </a:lnTo>
                <a:lnTo>
                  <a:pt x="310" y="212"/>
                </a:lnTo>
                <a:lnTo>
                  <a:pt x="310" y="203"/>
                </a:lnTo>
                <a:lnTo>
                  <a:pt x="310" y="194"/>
                </a:lnTo>
                <a:lnTo>
                  <a:pt x="310" y="186"/>
                </a:lnTo>
                <a:lnTo>
                  <a:pt x="328" y="177"/>
                </a:lnTo>
                <a:lnTo>
                  <a:pt x="328" y="168"/>
                </a:lnTo>
                <a:lnTo>
                  <a:pt x="328" y="159"/>
                </a:lnTo>
                <a:lnTo>
                  <a:pt x="337" y="150"/>
                </a:lnTo>
                <a:lnTo>
                  <a:pt x="337" y="141"/>
                </a:lnTo>
                <a:lnTo>
                  <a:pt x="337" y="133"/>
                </a:lnTo>
                <a:lnTo>
                  <a:pt x="328" y="124"/>
                </a:lnTo>
                <a:lnTo>
                  <a:pt x="328" y="115"/>
                </a:lnTo>
                <a:lnTo>
                  <a:pt x="328" y="106"/>
                </a:lnTo>
                <a:lnTo>
                  <a:pt x="328" y="97"/>
                </a:lnTo>
                <a:lnTo>
                  <a:pt x="310" y="88"/>
                </a:lnTo>
                <a:lnTo>
                  <a:pt x="319" y="79"/>
                </a:lnTo>
                <a:lnTo>
                  <a:pt x="310" y="62"/>
                </a:lnTo>
                <a:lnTo>
                  <a:pt x="301" y="62"/>
                </a:lnTo>
                <a:lnTo>
                  <a:pt x="275" y="35"/>
                </a:lnTo>
                <a:lnTo>
                  <a:pt x="195" y="35"/>
                </a:lnTo>
                <a:lnTo>
                  <a:pt x="195" y="26"/>
                </a:lnTo>
                <a:lnTo>
                  <a:pt x="186" y="18"/>
                </a:lnTo>
                <a:lnTo>
                  <a:pt x="186" y="9"/>
                </a:lnTo>
                <a:lnTo>
                  <a:pt x="177" y="0"/>
                </a:lnTo>
                <a:lnTo>
                  <a:pt x="169" y="18"/>
                </a:lnTo>
                <a:lnTo>
                  <a:pt x="160" y="18"/>
                </a:lnTo>
                <a:lnTo>
                  <a:pt x="151" y="26"/>
                </a:lnTo>
                <a:lnTo>
                  <a:pt x="142" y="26"/>
                </a:lnTo>
                <a:lnTo>
                  <a:pt x="115" y="26"/>
                </a:lnTo>
                <a:lnTo>
                  <a:pt x="124" y="26"/>
                </a:lnTo>
                <a:lnTo>
                  <a:pt x="124" y="35"/>
                </a:lnTo>
                <a:lnTo>
                  <a:pt x="133" y="44"/>
                </a:lnTo>
                <a:lnTo>
                  <a:pt x="142" y="53"/>
                </a:lnTo>
                <a:lnTo>
                  <a:pt x="89" y="97"/>
                </a:lnTo>
                <a:lnTo>
                  <a:pt x="80" y="88"/>
                </a:lnTo>
                <a:lnTo>
                  <a:pt x="71" y="88"/>
                </a:lnTo>
                <a:lnTo>
                  <a:pt x="62" y="88"/>
                </a:lnTo>
                <a:lnTo>
                  <a:pt x="53" y="97"/>
                </a:lnTo>
                <a:lnTo>
                  <a:pt x="45" y="97"/>
                </a:lnTo>
                <a:lnTo>
                  <a:pt x="36" y="97"/>
                </a:lnTo>
                <a:lnTo>
                  <a:pt x="36" y="106"/>
                </a:lnTo>
                <a:lnTo>
                  <a:pt x="27" y="115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48" name="Freeform 782"/>
          <p:cNvSpPr>
            <a:spLocks/>
          </p:cNvSpPr>
          <p:nvPr/>
        </p:nvSpPr>
        <p:spPr bwMode="auto">
          <a:xfrm>
            <a:off x="3396741" y="4737634"/>
            <a:ext cx="517490" cy="325992"/>
          </a:xfrm>
          <a:custGeom>
            <a:avLst/>
            <a:gdLst>
              <a:gd name="T0" fmla="*/ 177 w 284"/>
              <a:gd name="T1" fmla="*/ 35 h 230"/>
              <a:gd name="T2" fmla="*/ 168 w 284"/>
              <a:gd name="T3" fmla="*/ 27 h 230"/>
              <a:gd name="T4" fmla="*/ 151 w 284"/>
              <a:gd name="T5" fmla="*/ 9 h 230"/>
              <a:gd name="T6" fmla="*/ 142 w 284"/>
              <a:gd name="T7" fmla="*/ 9 h 230"/>
              <a:gd name="T8" fmla="*/ 142 w 284"/>
              <a:gd name="T9" fmla="*/ 0 h 230"/>
              <a:gd name="T10" fmla="*/ 133 w 284"/>
              <a:gd name="T11" fmla="*/ 0 h 230"/>
              <a:gd name="T12" fmla="*/ 106 w 284"/>
              <a:gd name="T13" fmla="*/ 35 h 230"/>
              <a:gd name="T14" fmla="*/ 89 w 284"/>
              <a:gd name="T15" fmla="*/ 27 h 230"/>
              <a:gd name="T16" fmla="*/ 80 w 284"/>
              <a:gd name="T17" fmla="*/ 18 h 230"/>
              <a:gd name="T18" fmla="*/ 71 w 284"/>
              <a:gd name="T19" fmla="*/ 44 h 230"/>
              <a:gd name="T20" fmla="*/ 53 w 284"/>
              <a:gd name="T21" fmla="*/ 44 h 230"/>
              <a:gd name="T22" fmla="*/ 53 w 284"/>
              <a:gd name="T23" fmla="*/ 53 h 230"/>
              <a:gd name="T24" fmla="*/ 35 w 284"/>
              <a:gd name="T25" fmla="*/ 62 h 230"/>
              <a:gd name="T26" fmla="*/ 27 w 284"/>
              <a:gd name="T27" fmla="*/ 44 h 230"/>
              <a:gd name="T28" fmla="*/ 27 w 284"/>
              <a:gd name="T29" fmla="*/ 35 h 230"/>
              <a:gd name="T30" fmla="*/ 9 w 284"/>
              <a:gd name="T31" fmla="*/ 71 h 230"/>
              <a:gd name="T32" fmla="*/ 9 w 284"/>
              <a:gd name="T33" fmla="*/ 80 h 230"/>
              <a:gd name="T34" fmla="*/ 18 w 284"/>
              <a:gd name="T35" fmla="*/ 97 h 230"/>
              <a:gd name="T36" fmla="*/ 35 w 284"/>
              <a:gd name="T37" fmla="*/ 124 h 230"/>
              <a:gd name="T38" fmla="*/ 35 w 284"/>
              <a:gd name="T39" fmla="*/ 142 h 230"/>
              <a:gd name="T40" fmla="*/ 27 w 284"/>
              <a:gd name="T41" fmla="*/ 150 h 230"/>
              <a:gd name="T42" fmla="*/ 44 w 284"/>
              <a:gd name="T43" fmla="*/ 168 h 230"/>
              <a:gd name="T44" fmla="*/ 44 w 284"/>
              <a:gd name="T45" fmla="*/ 230 h 230"/>
              <a:gd name="T46" fmla="*/ 44 w 284"/>
              <a:gd name="T47" fmla="*/ 230 h 230"/>
              <a:gd name="T48" fmla="*/ 133 w 284"/>
              <a:gd name="T49" fmla="*/ 212 h 230"/>
              <a:gd name="T50" fmla="*/ 124 w 284"/>
              <a:gd name="T51" fmla="*/ 168 h 230"/>
              <a:gd name="T52" fmla="*/ 133 w 284"/>
              <a:gd name="T53" fmla="*/ 133 h 230"/>
              <a:gd name="T54" fmla="*/ 151 w 284"/>
              <a:gd name="T55" fmla="*/ 97 h 230"/>
              <a:gd name="T56" fmla="*/ 159 w 284"/>
              <a:gd name="T57" fmla="*/ 88 h 230"/>
              <a:gd name="T58" fmla="*/ 213 w 284"/>
              <a:gd name="T59" fmla="*/ 80 h 230"/>
              <a:gd name="T60" fmla="*/ 221 w 284"/>
              <a:gd name="T61" fmla="*/ 80 h 230"/>
              <a:gd name="T62" fmla="*/ 230 w 284"/>
              <a:gd name="T63" fmla="*/ 80 h 230"/>
              <a:gd name="T64" fmla="*/ 257 w 284"/>
              <a:gd name="T65" fmla="*/ 80 h 230"/>
              <a:gd name="T66" fmla="*/ 266 w 284"/>
              <a:gd name="T67" fmla="*/ 80 h 230"/>
              <a:gd name="T68" fmla="*/ 275 w 284"/>
              <a:gd name="T69" fmla="*/ 80 h 230"/>
              <a:gd name="T70" fmla="*/ 284 w 284"/>
              <a:gd name="T71" fmla="*/ 80 h 230"/>
              <a:gd name="T72" fmla="*/ 284 w 284"/>
              <a:gd name="T73" fmla="*/ 80 h 230"/>
              <a:gd name="T74" fmla="*/ 275 w 284"/>
              <a:gd name="T75" fmla="*/ 71 h 230"/>
              <a:gd name="T76" fmla="*/ 275 w 284"/>
              <a:gd name="T77" fmla="*/ 53 h 230"/>
              <a:gd name="T78" fmla="*/ 239 w 284"/>
              <a:gd name="T79" fmla="*/ 53 h 230"/>
              <a:gd name="T80" fmla="*/ 230 w 284"/>
              <a:gd name="T81" fmla="*/ 35 h 230"/>
              <a:gd name="T82" fmla="*/ 213 w 284"/>
              <a:gd name="T83" fmla="*/ 44 h 230"/>
              <a:gd name="T84" fmla="*/ 195 w 284"/>
              <a:gd name="T85" fmla="*/ 27 h 23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84"/>
              <a:gd name="T130" fmla="*/ 0 h 230"/>
              <a:gd name="T131" fmla="*/ 284 w 284"/>
              <a:gd name="T132" fmla="*/ 230 h 230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84" h="230">
                <a:moveTo>
                  <a:pt x="195" y="27"/>
                </a:moveTo>
                <a:lnTo>
                  <a:pt x="177" y="35"/>
                </a:lnTo>
                <a:lnTo>
                  <a:pt x="168" y="27"/>
                </a:lnTo>
                <a:lnTo>
                  <a:pt x="159" y="18"/>
                </a:lnTo>
                <a:lnTo>
                  <a:pt x="151" y="9"/>
                </a:lnTo>
                <a:lnTo>
                  <a:pt x="142" y="9"/>
                </a:lnTo>
                <a:lnTo>
                  <a:pt x="142" y="0"/>
                </a:lnTo>
                <a:lnTo>
                  <a:pt x="133" y="0"/>
                </a:lnTo>
                <a:lnTo>
                  <a:pt x="106" y="35"/>
                </a:lnTo>
                <a:lnTo>
                  <a:pt x="97" y="35"/>
                </a:lnTo>
                <a:lnTo>
                  <a:pt x="89" y="27"/>
                </a:lnTo>
                <a:lnTo>
                  <a:pt x="80" y="27"/>
                </a:lnTo>
                <a:lnTo>
                  <a:pt x="80" y="18"/>
                </a:lnTo>
                <a:lnTo>
                  <a:pt x="71" y="18"/>
                </a:lnTo>
                <a:lnTo>
                  <a:pt x="71" y="44"/>
                </a:lnTo>
                <a:lnTo>
                  <a:pt x="62" y="44"/>
                </a:lnTo>
                <a:lnTo>
                  <a:pt x="53" y="44"/>
                </a:lnTo>
                <a:lnTo>
                  <a:pt x="53" y="53"/>
                </a:lnTo>
                <a:lnTo>
                  <a:pt x="44" y="62"/>
                </a:lnTo>
                <a:lnTo>
                  <a:pt x="35" y="62"/>
                </a:lnTo>
                <a:lnTo>
                  <a:pt x="27" y="53"/>
                </a:lnTo>
                <a:lnTo>
                  <a:pt x="27" y="44"/>
                </a:lnTo>
                <a:lnTo>
                  <a:pt x="27" y="35"/>
                </a:lnTo>
                <a:lnTo>
                  <a:pt x="0" y="35"/>
                </a:lnTo>
                <a:lnTo>
                  <a:pt x="9" y="71"/>
                </a:lnTo>
                <a:lnTo>
                  <a:pt x="0" y="80"/>
                </a:lnTo>
                <a:lnTo>
                  <a:pt x="9" y="80"/>
                </a:lnTo>
                <a:lnTo>
                  <a:pt x="9" y="88"/>
                </a:lnTo>
                <a:lnTo>
                  <a:pt x="18" y="97"/>
                </a:lnTo>
                <a:lnTo>
                  <a:pt x="27" y="106"/>
                </a:lnTo>
                <a:lnTo>
                  <a:pt x="35" y="124"/>
                </a:lnTo>
                <a:lnTo>
                  <a:pt x="35" y="133"/>
                </a:lnTo>
                <a:lnTo>
                  <a:pt x="35" y="142"/>
                </a:lnTo>
                <a:lnTo>
                  <a:pt x="27" y="142"/>
                </a:lnTo>
                <a:lnTo>
                  <a:pt x="27" y="150"/>
                </a:lnTo>
                <a:lnTo>
                  <a:pt x="27" y="159"/>
                </a:lnTo>
                <a:lnTo>
                  <a:pt x="44" y="168"/>
                </a:lnTo>
                <a:lnTo>
                  <a:pt x="35" y="221"/>
                </a:lnTo>
                <a:lnTo>
                  <a:pt x="44" y="230"/>
                </a:lnTo>
                <a:lnTo>
                  <a:pt x="71" y="221"/>
                </a:lnTo>
                <a:lnTo>
                  <a:pt x="133" y="212"/>
                </a:lnTo>
                <a:lnTo>
                  <a:pt x="142" y="203"/>
                </a:lnTo>
                <a:lnTo>
                  <a:pt x="124" y="168"/>
                </a:lnTo>
                <a:lnTo>
                  <a:pt x="142" y="142"/>
                </a:lnTo>
                <a:lnTo>
                  <a:pt x="133" y="133"/>
                </a:lnTo>
                <a:lnTo>
                  <a:pt x="142" y="115"/>
                </a:lnTo>
                <a:lnTo>
                  <a:pt x="151" y="97"/>
                </a:lnTo>
                <a:lnTo>
                  <a:pt x="159" y="88"/>
                </a:lnTo>
                <a:lnTo>
                  <a:pt x="204" y="88"/>
                </a:lnTo>
                <a:lnTo>
                  <a:pt x="213" y="80"/>
                </a:lnTo>
                <a:lnTo>
                  <a:pt x="221" y="80"/>
                </a:lnTo>
                <a:lnTo>
                  <a:pt x="230" y="80"/>
                </a:lnTo>
                <a:lnTo>
                  <a:pt x="239" y="80"/>
                </a:lnTo>
                <a:lnTo>
                  <a:pt x="257" y="80"/>
                </a:lnTo>
                <a:lnTo>
                  <a:pt x="266" y="80"/>
                </a:lnTo>
                <a:lnTo>
                  <a:pt x="275" y="80"/>
                </a:lnTo>
                <a:lnTo>
                  <a:pt x="284" y="80"/>
                </a:lnTo>
                <a:lnTo>
                  <a:pt x="275" y="71"/>
                </a:lnTo>
                <a:lnTo>
                  <a:pt x="275" y="62"/>
                </a:lnTo>
                <a:lnTo>
                  <a:pt x="275" y="53"/>
                </a:lnTo>
                <a:lnTo>
                  <a:pt x="257" y="44"/>
                </a:lnTo>
                <a:lnTo>
                  <a:pt x="239" y="53"/>
                </a:lnTo>
                <a:lnTo>
                  <a:pt x="239" y="35"/>
                </a:lnTo>
                <a:lnTo>
                  <a:pt x="230" y="35"/>
                </a:lnTo>
                <a:lnTo>
                  <a:pt x="221" y="35"/>
                </a:lnTo>
                <a:lnTo>
                  <a:pt x="213" y="44"/>
                </a:lnTo>
                <a:lnTo>
                  <a:pt x="195" y="2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49" name="Freeform 783"/>
          <p:cNvSpPr>
            <a:spLocks/>
          </p:cNvSpPr>
          <p:nvPr/>
        </p:nvSpPr>
        <p:spPr bwMode="auto">
          <a:xfrm>
            <a:off x="5980545" y="4851023"/>
            <a:ext cx="16400" cy="24095"/>
          </a:xfrm>
          <a:custGeom>
            <a:avLst/>
            <a:gdLst>
              <a:gd name="T0" fmla="*/ 9 w 9"/>
              <a:gd name="T1" fmla="*/ 8 h 17"/>
              <a:gd name="T2" fmla="*/ 9 w 9"/>
              <a:gd name="T3" fmla="*/ 0 h 17"/>
              <a:gd name="T4" fmla="*/ 0 w 9"/>
              <a:gd name="T5" fmla="*/ 8 h 17"/>
              <a:gd name="T6" fmla="*/ 9 w 9"/>
              <a:gd name="T7" fmla="*/ 17 h 17"/>
              <a:gd name="T8" fmla="*/ 9 w 9"/>
              <a:gd name="T9" fmla="*/ 8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17"/>
              <a:gd name="T17" fmla="*/ 9 w 9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17">
                <a:moveTo>
                  <a:pt x="9" y="8"/>
                </a:moveTo>
                <a:lnTo>
                  <a:pt x="9" y="0"/>
                </a:lnTo>
                <a:lnTo>
                  <a:pt x="0" y="8"/>
                </a:lnTo>
                <a:lnTo>
                  <a:pt x="9" y="17"/>
                </a:lnTo>
                <a:lnTo>
                  <a:pt x="9" y="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50" name="Freeform 784"/>
          <p:cNvSpPr>
            <a:spLocks/>
          </p:cNvSpPr>
          <p:nvPr/>
        </p:nvSpPr>
        <p:spPr bwMode="auto">
          <a:xfrm>
            <a:off x="2379979" y="4411643"/>
            <a:ext cx="16400" cy="49608"/>
          </a:xfrm>
          <a:custGeom>
            <a:avLst/>
            <a:gdLst>
              <a:gd name="T0" fmla="*/ 9 w 9"/>
              <a:gd name="T1" fmla="*/ 9 h 35"/>
              <a:gd name="T2" fmla="*/ 0 w 9"/>
              <a:gd name="T3" fmla="*/ 0 h 35"/>
              <a:gd name="T4" fmla="*/ 9 w 9"/>
              <a:gd name="T5" fmla="*/ 9 h 35"/>
              <a:gd name="T6" fmla="*/ 9 w 9"/>
              <a:gd name="T7" fmla="*/ 35 h 35"/>
              <a:gd name="T8" fmla="*/ 9 w 9"/>
              <a:gd name="T9" fmla="*/ 35 h 35"/>
              <a:gd name="T10" fmla="*/ 9 w 9"/>
              <a:gd name="T11" fmla="*/ 18 h 35"/>
              <a:gd name="T12" fmla="*/ 9 w 9"/>
              <a:gd name="T13" fmla="*/ 9 h 3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"/>
              <a:gd name="T22" fmla="*/ 0 h 35"/>
              <a:gd name="T23" fmla="*/ 9 w 9"/>
              <a:gd name="T24" fmla="*/ 35 h 3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" h="35">
                <a:moveTo>
                  <a:pt x="9" y="9"/>
                </a:moveTo>
                <a:lnTo>
                  <a:pt x="0" y="0"/>
                </a:lnTo>
                <a:lnTo>
                  <a:pt x="9" y="9"/>
                </a:lnTo>
                <a:lnTo>
                  <a:pt x="9" y="35"/>
                </a:lnTo>
                <a:lnTo>
                  <a:pt x="9" y="18"/>
                </a:lnTo>
                <a:lnTo>
                  <a:pt x="9" y="9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51" name="Freeform 785"/>
          <p:cNvSpPr>
            <a:spLocks/>
          </p:cNvSpPr>
          <p:nvPr/>
        </p:nvSpPr>
        <p:spPr bwMode="auto">
          <a:xfrm>
            <a:off x="2347182" y="4411643"/>
            <a:ext cx="32798" cy="25512"/>
          </a:xfrm>
          <a:custGeom>
            <a:avLst/>
            <a:gdLst>
              <a:gd name="T0" fmla="*/ 9 w 18"/>
              <a:gd name="T1" fmla="*/ 9 h 18"/>
              <a:gd name="T2" fmla="*/ 18 w 18"/>
              <a:gd name="T3" fmla="*/ 18 h 18"/>
              <a:gd name="T4" fmla="*/ 18 w 18"/>
              <a:gd name="T5" fmla="*/ 18 h 18"/>
              <a:gd name="T6" fmla="*/ 18 w 18"/>
              <a:gd name="T7" fmla="*/ 0 h 18"/>
              <a:gd name="T8" fmla="*/ 0 w 18"/>
              <a:gd name="T9" fmla="*/ 0 h 18"/>
              <a:gd name="T10" fmla="*/ 0 w 18"/>
              <a:gd name="T11" fmla="*/ 9 h 18"/>
              <a:gd name="T12" fmla="*/ 9 w 18"/>
              <a:gd name="T13" fmla="*/ 9 h 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"/>
              <a:gd name="T22" fmla="*/ 0 h 18"/>
              <a:gd name="T23" fmla="*/ 18 w 18"/>
              <a:gd name="T24" fmla="*/ 18 h 1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" h="18">
                <a:moveTo>
                  <a:pt x="9" y="9"/>
                </a:moveTo>
                <a:lnTo>
                  <a:pt x="18" y="18"/>
                </a:lnTo>
                <a:lnTo>
                  <a:pt x="18" y="0"/>
                </a:lnTo>
                <a:lnTo>
                  <a:pt x="0" y="0"/>
                </a:lnTo>
                <a:lnTo>
                  <a:pt x="0" y="9"/>
                </a:lnTo>
                <a:lnTo>
                  <a:pt x="9" y="9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52" name="Freeform 786"/>
          <p:cNvSpPr>
            <a:spLocks/>
          </p:cNvSpPr>
          <p:nvPr/>
        </p:nvSpPr>
        <p:spPr bwMode="auto">
          <a:xfrm>
            <a:off x="4203951" y="4486762"/>
            <a:ext cx="32798" cy="12757"/>
          </a:xfrm>
          <a:custGeom>
            <a:avLst/>
            <a:gdLst>
              <a:gd name="T0" fmla="*/ 0 w 18"/>
              <a:gd name="T1" fmla="*/ 0 h 9"/>
              <a:gd name="T2" fmla="*/ 0 w 18"/>
              <a:gd name="T3" fmla="*/ 9 h 9"/>
              <a:gd name="T4" fmla="*/ 18 w 18"/>
              <a:gd name="T5" fmla="*/ 9 h 9"/>
              <a:gd name="T6" fmla="*/ 18 w 18"/>
              <a:gd name="T7" fmla="*/ 9 h 9"/>
              <a:gd name="T8" fmla="*/ 0 w 18"/>
              <a:gd name="T9" fmla="*/ 0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9"/>
              <a:gd name="T17" fmla="*/ 18 w 18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9">
                <a:moveTo>
                  <a:pt x="0" y="0"/>
                </a:moveTo>
                <a:lnTo>
                  <a:pt x="0" y="9"/>
                </a:lnTo>
                <a:lnTo>
                  <a:pt x="18" y="9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53" name="Freeform 787"/>
          <p:cNvSpPr>
            <a:spLocks/>
          </p:cNvSpPr>
          <p:nvPr/>
        </p:nvSpPr>
        <p:spPr bwMode="auto">
          <a:xfrm>
            <a:off x="2379979" y="2016309"/>
            <a:ext cx="741614" cy="690254"/>
          </a:xfrm>
          <a:custGeom>
            <a:avLst/>
            <a:gdLst>
              <a:gd name="T0" fmla="*/ 336 w 407"/>
              <a:gd name="T1" fmla="*/ 115 h 487"/>
              <a:gd name="T2" fmla="*/ 310 w 407"/>
              <a:gd name="T3" fmla="*/ 80 h 487"/>
              <a:gd name="T4" fmla="*/ 292 w 407"/>
              <a:gd name="T5" fmla="*/ 89 h 487"/>
              <a:gd name="T6" fmla="*/ 274 w 407"/>
              <a:gd name="T7" fmla="*/ 89 h 487"/>
              <a:gd name="T8" fmla="*/ 266 w 407"/>
              <a:gd name="T9" fmla="*/ 89 h 487"/>
              <a:gd name="T10" fmla="*/ 257 w 407"/>
              <a:gd name="T11" fmla="*/ 98 h 487"/>
              <a:gd name="T12" fmla="*/ 195 w 407"/>
              <a:gd name="T13" fmla="*/ 80 h 487"/>
              <a:gd name="T14" fmla="*/ 186 w 407"/>
              <a:gd name="T15" fmla="*/ 62 h 487"/>
              <a:gd name="T16" fmla="*/ 159 w 407"/>
              <a:gd name="T17" fmla="*/ 106 h 487"/>
              <a:gd name="T18" fmla="*/ 150 w 407"/>
              <a:gd name="T19" fmla="*/ 98 h 487"/>
              <a:gd name="T20" fmla="*/ 133 w 407"/>
              <a:gd name="T21" fmla="*/ 80 h 487"/>
              <a:gd name="T22" fmla="*/ 124 w 407"/>
              <a:gd name="T23" fmla="*/ 62 h 487"/>
              <a:gd name="T24" fmla="*/ 115 w 407"/>
              <a:gd name="T25" fmla="*/ 0 h 487"/>
              <a:gd name="T26" fmla="*/ 35 w 407"/>
              <a:gd name="T27" fmla="*/ 62 h 487"/>
              <a:gd name="T28" fmla="*/ 0 w 407"/>
              <a:gd name="T29" fmla="*/ 98 h 487"/>
              <a:gd name="T30" fmla="*/ 53 w 407"/>
              <a:gd name="T31" fmla="*/ 248 h 487"/>
              <a:gd name="T32" fmla="*/ 53 w 407"/>
              <a:gd name="T33" fmla="*/ 266 h 487"/>
              <a:gd name="T34" fmla="*/ 53 w 407"/>
              <a:gd name="T35" fmla="*/ 275 h 487"/>
              <a:gd name="T36" fmla="*/ 62 w 407"/>
              <a:gd name="T37" fmla="*/ 292 h 487"/>
              <a:gd name="T38" fmla="*/ 53 w 407"/>
              <a:gd name="T39" fmla="*/ 319 h 487"/>
              <a:gd name="T40" fmla="*/ 88 w 407"/>
              <a:gd name="T41" fmla="*/ 336 h 487"/>
              <a:gd name="T42" fmla="*/ 97 w 407"/>
              <a:gd name="T43" fmla="*/ 328 h 487"/>
              <a:gd name="T44" fmla="*/ 106 w 407"/>
              <a:gd name="T45" fmla="*/ 301 h 487"/>
              <a:gd name="T46" fmla="*/ 115 w 407"/>
              <a:gd name="T47" fmla="*/ 292 h 487"/>
              <a:gd name="T48" fmla="*/ 168 w 407"/>
              <a:gd name="T49" fmla="*/ 354 h 487"/>
              <a:gd name="T50" fmla="*/ 195 w 407"/>
              <a:gd name="T51" fmla="*/ 372 h 487"/>
              <a:gd name="T52" fmla="*/ 212 w 407"/>
              <a:gd name="T53" fmla="*/ 381 h 487"/>
              <a:gd name="T54" fmla="*/ 221 w 407"/>
              <a:gd name="T55" fmla="*/ 407 h 487"/>
              <a:gd name="T56" fmla="*/ 239 w 407"/>
              <a:gd name="T57" fmla="*/ 398 h 487"/>
              <a:gd name="T58" fmla="*/ 248 w 407"/>
              <a:gd name="T59" fmla="*/ 398 h 487"/>
              <a:gd name="T60" fmla="*/ 248 w 407"/>
              <a:gd name="T61" fmla="*/ 416 h 487"/>
              <a:gd name="T62" fmla="*/ 239 w 407"/>
              <a:gd name="T63" fmla="*/ 425 h 487"/>
              <a:gd name="T64" fmla="*/ 239 w 407"/>
              <a:gd name="T65" fmla="*/ 443 h 487"/>
              <a:gd name="T66" fmla="*/ 239 w 407"/>
              <a:gd name="T67" fmla="*/ 451 h 487"/>
              <a:gd name="T68" fmla="*/ 292 w 407"/>
              <a:gd name="T69" fmla="*/ 487 h 487"/>
              <a:gd name="T70" fmla="*/ 319 w 407"/>
              <a:gd name="T71" fmla="*/ 469 h 487"/>
              <a:gd name="T72" fmla="*/ 336 w 407"/>
              <a:gd name="T73" fmla="*/ 363 h 487"/>
              <a:gd name="T74" fmla="*/ 372 w 407"/>
              <a:gd name="T75" fmla="*/ 381 h 487"/>
              <a:gd name="T76" fmla="*/ 390 w 407"/>
              <a:gd name="T77" fmla="*/ 363 h 487"/>
              <a:gd name="T78" fmla="*/ 398 w 407"/>
              <a:gd name="T79" fmla="*/ 363 h 487"/>
              <a:gd name="T80" fmla="*/ 390 w 407"/>
              <a:gd name="T81" fmla="*/ 345 h 487"/>
              <a:gd name="T82" fmla="*/ 398 w 407"/>
              <a:gd name="T83" fmla="*/ 345 h 487"/>
              <a:gd name="T84" fmla="*/ 398 w 407"/>
              <a:gd name="T85" fmla="*/ 283 h 487"/>
              <a:gd name="T86" fmla="*/ 381 w 407"/>
              <a:gd name="T87" fmla="*/ 275 h 487"/>
              <a:gd name="T88" fmla="*/ 390 w 407"/>
              <a:gd name="T89" fmla="*/ 266 h 487"/>
              <a:gd name="T90" fmla="*/ 398 w 407"/>
              <a:gd name="T91" fmla="*/ 257 h 487"/>
              <a:gd name="T92" fmla="*/ 398 w 407"/>
              <a:gd name="T93" fmla="*/ 239 h 487"/>
              <a:gd name="T94" fmla="*/ 407 w 407"/>
              <a:gd name="T95" fmla="*/ 230 h 487"/>
              <a:gd name="T96" fmla="*/ 407 w 407"/>
              <a:gd name="T97" fmla="*/ 204 h 487"/>
              <a:gd name="T98" fmla="*/ 407 w 407"/>
              <a:gd name="T99" fmla="*/ 177 h 487"/>
              <a:gd name="T100" fmla="*/ 407 w 407"/>
              <a:gd name="T101" fmla="*/ 168 h 487"/>
              <a:gd name="T102" fmla="*/ 407 w 407"/>
              <a:gd name="T103" fmla="*/ 168 h 487"/>
              <a:gd name="T104" fmla="*/ 407 w 407"/>
              <a:gd name="T105" fmla="*/ 142 h 487"/>
              <a:gd name="T106" fmla="*/ 407 w 407"/>
              <a:gd name="T107" fmla="*/ 133 h 487"/>
              <a:gd name="T108" fmla="*/ 398 w 407"/>
              <a:gd name="T109" fmla="*/ 133 h 48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407"/>
              <a:gd name="T166" fmla="*/ 0 h 487"/>
              <a:gd name="T167" fmla="*/ 407 w 407"/>
              <a:gd name="T168" fmla="*/ 487 h 48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407" h="487">
                <a:moveTo>
                  <a:pt x="390" y="115"/>
                </a:moveTo>
                <a:lnTo>
                  <a:pt x="381" y="106"/>
                </a:lnTo>
                <a:lnTo>
                  <a:pt x="336" y="115"/>
                </a:lnTo>
                <a:lnTo>
                  <a:pt x="336" y="89"/>
                </a:lnTo>
                <a:lnTo>
                  <a:pt x="319" y="89"/>
                </a:lnTo>
                <a:lnTo>
                  <a:pt x="310" y="80"/>
                </a:lnTo>
                <a:lnTo>
                  <a:pt x="301" y="80"/>
                </a:lnTo>
                <a:lnTo>
                  <a:pt x="292" y="89"/>
                </a:lnTo>
                <a:lnTo>
                  <a:pt x="292" y="98"/>
                </a:lnTo>
                <a:lnTo>
                  <a:pt x="274" y="98"/>
                </a:lnTo>
                <a:lnTo>
                  <a:pt x="274" y="89"/>
                </a:lnTo>
                <a:lnTo>
                  <a:pt x="266" y="89"/>
                </a:lnTo>
                <a:lnTo>
                  <a:pt x="257" y="89"/>
                </a:lnTo>
                <a:lnTo>
                  <a:pt x="257" y="98"/>
                </a:lnTo>
                <a:lnTo>
                  <a:pt x="195" y="89"/>
                </a:lnTo>
                <a:lnTo>
                  <a:pt x="195" y="80"/>
                </a:lnTo>
                <a:lnTo>
                  <a:pt x="195" y="71"/>
                </a:lnTo>
                <a:lnTo>
                  <a:pt x="186" y="62"/>
                </a:lnTo>
                <a:lnTo>
                  <a:pt x="177" y="71"/>
                </a:lnTo>
                <a:lnTo>
                  <a:pt x="168" y="106"/>
                </a:lnTo>
                <a:lnTo>
                  <a:pt x="159" y="106"/>
                </a:lnTo>
                <a:lnTo>
                  <a:pt x="150" y="98"/>
                </a:lnTo>
                <a:lnTo>
                  <a:pt x="142" y="89"/>
                </a:lnTo>
                <a:lnTo>
                  <a:pt x="133" y="80"/>
                </a:lnTo>
                <a:lnTo>
                  <a:pt x="133" y="71"/>
                </a:lnTo>
                <a:lnTo>
                  <a:pt x="124" y="71"/>
                </a:lnTo>
                <a:lnTo>
                  <a:pt x="124" y="62"/>
                </a:lnTo>
                <a:lnTo>
                  <a:pt x="124" y="53"/>
                </a:lnTo>
                <a:lnTo>
                  <a:pt x="115" y="53"/>
                </a:lnTo>
                <a:lnTo>
                  <a:pt x="115" y="0"/>
                </a:lnTo>
                <a:lnTo>
                  <a:pt x="106" y="0"/>
                </a:lnTo>
                <a:lnTo>
                  <a:pt x="35" y="62"/>
                </a:lnTo>
                <a:lnTo>
                  <a:pt x="17" y="71"/>
                </a:lnTo>
                <a:lnTo>
                  <a:pt x="0" y="89"/>
                </a:lnTo>
                <a:lnTo>
                  <a:pt x="0" y="98"/>
                </a:lnTo>
                <a:lnTo>
                  <a:pt x="17" y="204"/>
                </a:lnTo>
                <a:lnTo>
                  <a:pt x="53" y="248"/>
                </a:lnTo>
                <a:lnTo>
                  <a:pt x="53" y="257"/>
                </a:lnTo>
                <a:lnTo>
                  <a:pt x="53" y="266"/>
                </a:lnTo>
                <a:lnTo>
                  <a:pt x="53" y="275"/>
                </a:lnTo>
                <a:lnTo>
                  <a:pt x="53" y="283"/>
                </a:lnTo>
                <a:lnTo>
                  <a:pt x="62" y="283"/>
                </a:lnTo>
                <a:lnTo>
                  <a:pt x="62" y="292"/>
                </a:lnTo>
                <a:lnTo>
                  <a:pt x="62" y="301"/>
                </a:lnTo>
                <a:lnTo>
                  <a:pt x="53" y="310"/>
                </a:lnTo>
                <a:lnTo>
                  <a:pt x="53" y="319"/>
                </a:lnTo>
                <a:lnTo>
                  <a:pt x="71" y="310"/>
                </a:lnTo>
                <a:lnTo>
                  <a:pt x="79" y="336"/>
                </a:lnTo>
                <a:lnTo>
                  <a:pt x="88" y="336"/>
                </a:lnTo>
                <a:lnTo>
                  <a:pt x="106" y="336"/>
                </a:lnTo>
                <a:lnTo>
                  <a:pt x="106" y="328"/>
                </a:lnTo>
                <a:lnTo>
                  <a:pt x="97" y="328"/>
                </a:lnTo>
                <a:lnTo>
                  <a:pt x="97" y="310"/>
                </a:lnTo>
                <a:lnTo>
                  <a:pt x="106" y="310"/>
                </a:lnTo>
                <a:lnTo>
                  <a:pt x="106" y="301"/>
                </a:lnTo>
                <a:lnTo>
                  <a:pt x="115" y="292"/>
                </a:lnTo>
                <a:lnTo>
                  <a:pt x="159" y="363"/>
                </a:lnTo>
                <a:lnTo>
                  <a:pt x="168" y="354"/>
                </a:lnTo>
                <a:lnTo>
                  <a:pt x="186" y="363"/>
                </a:lnTo>
                <a:lnTo>
                  <a:pt x="195" y="372"/>
                </a:lnTo>
                <a:lnTo>
                  <a:pt x="204" y="381"/>
                </a:lnTo>
                <a:lnTo>
                  <a:pt x="212" y="381"/>
                </a:lnTo>
                <a:lnTo>
                  <a:pt x="212" y="390"/>
                </a:lnTo>
                <a:lnTo>
                  <a:pt x="221" y="407"/>
                </a:lnTo>
                <a:lnTo>
                  <a:pt x="230" y="407"/>
                </a:lnTo>
                <a:lnTo>
                  <a:pt x="239" y="398"/>
                </a:lnTo>
                <a:lnTo>
                  <a:pt x="248" y="398"/>
                </a:lnTo>
                <a:lnTo>
                  <a:pt x="248" y="407"/>
                </a:lnTo>
                <a:lnTo>
                  <a:pt x="248" y="416"/>
                </a:lnTo>
                <a:lnTo>
                  <a:pt x="248" y="425"/>
                </a:lnTo>
                <a:lnTo>
                  <a:pt x="239" y="425"/>
                </a:lnTo>
                <a:lnTo>
                  <a:pt x="239" y="434"/>
                </a:lnTo>
                <a:lnTo>
                  <a:pt x="239" y="443"/>
                </a:lnTo>
                <a:lnTo>
                  <a:pt x="239" y="451"/>
                </a:lnTo>
                <a:lnTo>
                  <a:pt x="248" y="443"/>
                </a:lnTo>
                <a:lnTo>
                  <a:pt x="292" y="434"/>
                </a:lnTo>
                <a:lnTo>
                  <a:pt x="292" y="487"/>
                </a:lnTo>
                <a:lnTo>
                  <a:pt x="310" y="469"/>
                </a:lnTo>
                <a:lnTo>
                  <a:pt x="319" y="469"/>
                </a:lnTo>
                <a:lnTo>
                  <a:pt x="319" y="460"/>
                </a:lnTo>
                <a:lnTo>
                  <a:pt x="336" y="460"/>
                </a:lnTo>
                <a:lnTo>
                  <a:pt x="336" y="363"/>
                </a:lnTo>
                <a:lnTo>
                  <a:pt x="354" y="390"/>
                </a:lnTo>
                <a:lnTo>
                  <a:pt x="363" y="381"/>
                </a:lnTo>
                <a:lnTo>
                  <a:pt x="372" y="381"/>
                </a:lnTo>
                <a:lnTo>
                  <a:pt x="363" y="372"/>
                </a:lnTo>
                <a:lnTo>
                  <a:pt x="381" y="372"/>
                </a:lnTo>
                <a:lnTo>
                  <a:pt x="390" y="363"/>
                </a:lnTo>
                <a:lnTo>
                  <a:pt x="398" y="363"/>
                </a:lnTo>
                <a:lnTo>
                  <a:pt x="390" y="354"/>
                </a:lnTo>
                <a:lnTo>
                  <a:pt x="390" y="345"/>
                </a:lnTo>
                <a:lnTo>
                  <a:pt x="398" y="345"/>
                </a:lnTo>
                <a:lnTo>
                  <a:pt x="407" y="345"/>
                </a:lnTo>
                <a:lnTo>
                  <a:pt x="398" y="283"/>
                </a:lnTo>
                <a:lnTo>
                  <a:pt x="398" y="275"/>
                </a:lnTo>
                <a:lnTo>
                  <a:pt x="381" y="275"/>
                </a:lnTo>
                <a:lnTo>
                  <a:pt x="390" y="266"/>
                </a:lnTo>
                <a:lnTo>
                  <a:pt x="390" y="257"/>
                </a:lnTo>
                <a:lnTo>
                  <a:pt x="398" y="257"/>
                </a:lnTo>
                <a:lnTo>
                  <a:pt x="398" y="248"/>
                </a:lnTo>
                <a:lnTo>
                  <a:pt x="398" y="239"/>
                </a:lnTo>
                <a:lnTo>
                  <a:pt x="407" y="230"/>
                </a:lnTo>
                <a:lnTo>
                  <a:pt x="407" y="221"/>
                </a:lnTo>
                <a:lnTo>
                  <a:pt x="407" y="213"/>
                </a:lnTo>
                <a:lnTo>
                  <a:pt x="407" y="204"/>
                </a:lnTo>
                <a:lnTo>
                  <a:pt x="407" y="195"/>
                </a:lnTo>
                <a:lnTo>
                  <a:pt x="407" y="186"/>
                </a:lnTo>
                <a:lnTo>
                  <a:pt x="407" y="177"/>
                </a:lnTo>
                <a:lnTo>
                  <a:pt x="407" y="168"/>
                </a:lnTo>
                <a:lnTo>
                  <a:pt x="407" y="160"/>
                </a:lnTo>
                <a:lnTo>
                  <a:pt x="407" y="142"/>
                </a:lnTo>
                <a:lnTo>
                  <a:pt x="407" y="133"/>
                </a:lnTo>
                <a:lnTo>
                  <a:pt x="398" y="133"/>
                </a:lnTo>
                <a:lnTo>
                  <a:pt x="390" y="133"/>
                </a:lnTo>
                <a:lnTo>
                  <a:pt x="390" y="115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619">
              <a:solidFill>
                <a:prstClr val="black"/>
              </a:solidFill>
            </a:endParaRPr>
          </a:p>
        </p:txBody>
      </p:sp>
      <p:sp>
        <p:nvSpPr>
          <p:cNvPr id="54" name="Freeform 788"/>
          <p:cNvSpPr>
            <a:spLocks/>
          </p:cNvSpPr>
          <p:nvPr/>
        </p:nvSpPr>
        <p:spPr bwMode="auto">
          <a:xfrm>
            <a:off x="3170793" y="2104185"/>
            <a:ext cx="468293" cy="778130"/>
          </a:xfrm>
          <a:custGeom>
            <a:avLst/>
            <a:gdLst>
              <a:gd name="T0" fmla="*/ 177 w 257"/>
              <a:gd name="T1" fmla="*/ 0 h 549"/>
              <a:gd name="T2" fmla="*/ 195 w 257"/>
              <a:gd name="T3" fmla="*/ 36 h 549"/>
              <a:gd name="T4" fmla="*/ 168 w 257"/>
              <a:gd name="T5" fmla="*/ 62 h 549"/>
              <a:gd name="T6" fmla="*/ 142 w 257"/>
              <a:gd name="T7" fmla="*/ 98 h 549"/>
              <a:gd name="T8" fmla="*/ 97 w 257"/>
              <a:gd name="T9" fmla="*/ 98 h 549"/>
              <a:gd name="T10" fmla="*/ 62 w 257"/>
              <a:gd name="T11" fmla="*/ 115 h 549"/>
              <a:gd name="T12" fmla="*/ 89 w 257"/>
              <a:gd name="T13" fmla="*/ 124 h 549"/>
              <a:gd name="T14" fmla="*/ 89 w 257"/>
              <a:gd name="T15" fmla="*/ 142 h 549"/>
              <a:gd name="T16" fmla="*/ 97 w 257"/>
              <a:gd name="T17" fmla="*/ 151 h 549"/>
              <a:gd name="T18" fmla="*/ 89 w 257"/>
              <a:gd name="T19" fmla="*/ 151 h 549"/>
              <a:gd name="T20" fmla="*/ 80 w 257"/>
              <a:gd name="T21" fmla="*/ 151 h 549"/>
              <a:gd name="T22" fmla="*/ 71 w 257"/>
              <a:gd name="T23" fmla="*/ 177 h 549"/>
              <a:gd name="T24" fmla="*/ 27 w 257"/>
              <a:gd name="T25" fmla="*/ 213 h 549"/>
              <a:gd name="T26" fmla="*/ 0 w 257"/>
              <a:gd name="T27" fmla="*/ 213 h 549"/>
              <a:gd name="T28" fmla="*/ 9 w 257"/>
              <a:gd name="T29" fmla="*/ 230 h 549"/>
              <a:gd name="T30" fmla="*/ 27 w 257"/>
              <a:gd name="T31" fmla="*/ 257 h 549"/>
              <a:gd name="T32" fmla="*/ 27 w 257"/>
              <a:gd name="T33" fmla="*/ 274 h 549"/>
              <a:gd name="T34" fmla="*/ 53 w 257"/>
              <a:gd name="T35" fmla="*/ 283 h 549"/>
              <a:gd name="T36" fmla="*/ 80 w 257"/>
              <a:gd name="T37" fmla="*/ 328 h 549"/>
              <a:gd name="T38" fmla="*/ 80 w 257"/>
              <a:gd name="T39" fmla="*/ 336 h 549"/>
              <a:gd name="T40" fmla="*/ 89 w 257"/>
              <a:gd name="T41" fmla="*/ 336 h 549"/>
              <a:gd name="T42" fmla="*/ 106 w 257"/>
              <a:gd name="T43" fmla="*/ 354 h 549"/>
              <a:gd name="T44" fmla="*/ 80 w 257"/>
              <a:gd name="T45" fmla="*/ 451 h 549"/>
              <a:gd name="T46" fmla="*/ 106 w 257"/>
              <a:gd name="T47" fmla="*/ 496 h 549"/>
              <a:gd name="T48" fmla="*/ 89 w 257"/>
              <a:gd name="T49" fmla="*/ 522 h 549"/>
              <a:gd name="T50" fmla="*/ 142 w 257"/>
              <a:gd name="T51" fmla="*/ 540 h 549"/>
              <a:gd name="T52" fmla="*/ 168 w 257"/>
              <a:gd name="T53" fmla="*/ 540 h 549"/>
              <a:gd name="T54" fmla="*/ 221 w 257"/>
              <a:gd name="T55" fmla="*/ 549 h 549"/>
              <a:gd name="T56" fmla="*/ 239 w 257"/>
              <a:gd name="T57" fmla="*/ 416 h 549"/>
              <a:gd name="T58" fmla="*/ 248 w 257"/>
              <a:gd name="T59" fmla="*/ 292 h 549"/>
              <a:gd name="T60" fmla="*/ 230 w 257"/>
              <a:gd name="T61" fmla="*/ 248 h 549"/>
              <a:gd name="T62" fmla="*/ 221 w 257"/>
              <a:gd name="T63" fmla="*/ 239 h 549"/>
              <a:gd name="T64" fmla="*/ 221 w 257"/>
              <a:gd name="T65" fmla="*/ 230 h 549"/>
              <a:gd name="T66" fmla="*/ 221 w 257"/>
              <a:gd name="T67" fmla="*/ 230 h 549"/>
              <a:gd name="T68" fmla="*/ 230 w 257"/>
              <a:gd name="T69" fmla="*/ 213 h 549"/>
              <a:gd name="T70" fmla="*/ 230 w 257"/>
              <a:gd name="T71" fmla="*/ 204 h 549"/>
              <a:gd name="T72" fmla="*/ 230 w 257"/>
              <a:gd name="T73" fmla="*/ 204 h 549"/>
              <a:gd name="T74" fmla="*/ 239 w 257"/>
              <a:gd name="T75" fmla="*/ 186 h 549"/>
              <a:gd name="T76" fmla="*/ 239 w 257"/>
              <a:gd name="T77" fmla="*/ 177 h 549"/>
              <a:gd name="T78" fmla="*/ 239 w 257"/>
              <a:gd name="T79" fmla="*/ 168 h 549"/>
              <a:gd name="T80" fmla="*/ 239 w 257"/>
              <a:gd name="T81" fmla="*/ 168 h 549"/>
              <a:gd name="T82" fmla="*/ 239 w 257"/>
              <a:gd name="T83" fmla="*/ 168 h 549"/>
              <a:gd name="T84" fmla="*/ 248 w 257"/>
              <a:gd name="T85" fmla="*/ 159 h 549"/>
              <a:gd name="T86" fmla="*/ 248 w 257"/>
              <a:gd name="T87" fmla="*/ 151 h 549"/>
              <a:gd name="T88" fmla="*/ 257 w 257"/>
              <a:gd name="T89" fmla="*/ 142 h 549"/>
              <a:gd name="T90" fmla="*/ 257 w 257"/>
              <a:gd name="T91" fmla="*/ 142 h 549"/>
              <a:gd name="T92" fmla="*/ 248 w 257"/>
              <a:gd name="T93" fmla="*/ 133 h 549"/>
              <a:gd name="T94" fmla="*/ 230 w 257"/>
              <a:gd name="T95" fmla="*/ 106 h 549"/>
              <a:gd name="T96" fmla="*/ 221 w 257"/>
              <a:gd name="T97" fmla="*/ 62 h 549"/>
              <a:gd name="T98" fmla="*/ 221 w 257"/>
              <a:gd name="T99" fmla="*/ 53 h 549"/>
              <a:gd name="T100" fmla="*/ 195 w 257"/>
              <a:gd name="T101" fmla="*/ 27 h 54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57"/>
              <a:gd name="T154" fmla="*/ 0 h 549"/>
              <a:gd name="T155" fmla="*/ 257 w 257"/>
              <a:gd name="T156" fmla="*/ 549 h 549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57" h="549">
                <a:moveTo>
                  <a:pt x="186" y="0"/>
                </a:moveTo>
                <a:lnTo>
                  <a:pt x="177" y="0"/>
                </a:lnTo>
                <a:lnTo>
                  <a:pt x="177" y="18"/>
                </a:lnTo>
                <a:lnTo>
                  <a:pt x="177" y="27"/>
                </a:lnTo>
                <a:lnTo>
                  <a:pt x="195" y="36"/>
                </a:lnTo>
                <a:lnTo>
                  <a:pt x="204" y="44"/>
                </a:lnTo>
                <a:lnTo>
                  <a:pt x="177" y="53"/>
                </a:lnTo>
                <a:lnTo>
                  <a:pt x="168" y="62"/>
                </a:lnTo>
                <a:lnTo>
                  <a:pt x="133" y="53"/>
                </a:lnTo>
                <a:lnTo>
                  <a:pt x="151" y="71"/>
                </a:lnTo>
                <a:lnTo>
                  <a:pt x="142" y="98"/>
                </a:lnTo>
                <a:lnTo>
                  <a:pt x="124" y="98"/>
                </a:lnTo>
                <a:lnTo>
                  <a:pt x="106" y="115"/>
                </a:lnTo>
                <a:lnTo>
                  <a:pt x="97" y="98"/>
                </a:lnTo>
                <a:lnTo>
                  <a:pt x="62" y="98"/>
                </a:lnTo>
                <a:lnTo>
                  <a:pt x="62" y="106"/>
                </a:lnTo>
                <a:lnTo>
                  <a:pt x="62" y="115"/>
                </a:lnTo>
                <a:lnTo>
                  <a:pt x="71" y="115"/>
                </a:lnTo>
                <a:lnTo>
                  <a:pt x="89" y="115"/>
                </a:lnTo>
                <a:lnTo>
                  <a:pt x="89" y="124"/>
                </a:lnTo>
                <a:lnTo>
                  <a:pt x="89" y="133"/>
                </a:lnTo>
                <a:lnTo>
                  <a:pt x="89" y="142"/>
                </a:lnTo>
                <a:lnTo>
                  <a:pt x="89" y="151"/>
                </a:lnTo>
                <a:lnTo>
                  <a:pt x="97" y="151"/>
                </a:lnTo>
                <a:lnTo>
                  <a:pt x="89" y="151"/>
                </a:lnTo>
                <a:lnTo>
                  <a:pt x="89" y="159"/>
                </a:lnTo>
                <a:lnTo>
                  <a:pt x="80" y="159"/>
                </a:lnTo>
                <a:lnTo>
                  <a:pt x="80" y="151"/>
                </a:lnTo>
                <a:lnTo>
                  <a:pt x="71" y="168"/>
                </a:lnTo>
                <a:lnTo>
                  <a:pt x="71" y="177"/>
                </a:lnTo>
                <a:lnTo>
                  <a:pt x="53" y="204"/>
                </a:lnTo>
                <a:lnTo>
                  <a:pt x="27" y="204"/>
                </a:lnTo>
                <a:lnTo>
                  <a:pt x="27" y="213"/>
                </a:lnTo>
                <a:lnTo>
                  <a:pt x="18" y="213"/>
                </a:lnTo>
                <a:lnTo>
                  <a:pt x="0" y="213"/>
                </a:lnTo>
                <a:lnTo>
                  <a:pt x="0" y="221"/>
                </a:lnTo>
                <a:lnTo>
                  <a:pt x="9" y="221"/>
                </a:lnTo>
                <a:lnTo>
                  <a:pt x="9" y="230"/>
                </a:lnTo>
                <a:lnTo>
                  <a:pt x="9" y="239"/>
                </a:lnTo>
                <a:lnTo>
                  <a:pt x="18" y="248"/>
                </a:lnTo>
                <a:lnTo>
                  <a:pt x="27" y="257"/>
                </a:lnTo>
                <a:lnTo>
                  <a:pt x="27" y="266"/>
                </a:lnTo>
                <a:lnTo>
                  <a:pt x="27" y="274"/>
                </a:lnTo>
                <a:lnTo>
                  <a:pt x="35" y="274"/>
                </a:lnTo>
                <a:lnTo>
                  <a:pt x="44" y="283"/>
                </a:lnTo>
                <a:lnTo>
                  <a:pt x="53" y="283"/>
                </a:lnTo>
                <a:lnTo>
                  <a:pt x="62" y="292"/>
                </a:lnTo>
                <a:lnTo>
                  <a:pt x="71" y="310"/>
                </a:lnTo>
                <a:lnTo>
                  <a:pt x="80" y="328"/>
                </a:lnTo>
                <a:lnTo>
                  <a:pt x="80" y="336"/>
                </a:lnTo>
                <a:lnTo>
                  <a:pt x="89" y="336"/>
                </a:lnTo>
                <a:lnTo>
                  <a:pt x="97" y="328"/>
                </a:lnTo>
                <a:lnTo>
                  <a:pt x="106" y="354"/>
                </a:lnTo>
                <a:lnTo>
                  <a:pt x="97" y="416"/>
                </a:lnTo>
                <a:lnTo>
                  <a:pt x="124" y="425"/>
                </a:lnTo>
                <a:lnTo>
                  <a:pt x="80" y="451"/>
                </a:lnTo>
                <a:lnTo>
                  <a:pt x="62" y="451"/>
                </a:lnTo>
                <a:lnTo>
                  <a:pt x="80" y="496"/>
                </a:lnTo>
                <a:lnTo>
                  <a:pt x="106" y="496"/>
                </a:lnTo>
                <a:lnTo>
                  <a:pt x="106" y="504"/>
                </a:lnTo>
                <a:lnTo>
                  <a:pt x="115" y="522"/>
                </a:lnTo>
                <a:lnTo>
                  <a:pt x="89" y="522"/>
                </a:lnTo>
                <a:lnTo>
                  <a:pt x="89" y="531"/>
                </a:lnTo>
                <a:lnTo>
                  <a:pt x="142" y="540"/>
                </a:lnTo>
                <a:lnTo>
                  <a:pt x="151" y="540"/>
                </a:lnTo>
                <a:lnTo>
                  <a:pt x="159" y="540"/>
                </a:lnTo>
                <a:lnTo>
                  <a:pt x="168" y="540"/>
                </a:lnTo>
                <a:lnTo>
                  <a:pt x="195" y="549"/>
                </a:lnTo>
                <a:lnTo>
                  <a:pt x="213" y="549"/>
                </a:lnTo>
                <a:lnTo>
                  <a:pt x="221" y="549"/>
                </a:lnTo>
                <a:lnTo>
                  <a:pt x="239" y="549"/>
                </a:lnTo>
                <a:lnTo>
                  <a:pt x="248" y="434"/>
                </a:lnTo>
                <a:lnTo>
                  <a:pt x="239" y="416"/>
                </a:lnTo>
                <a:lnTo>
                  <a:pt x="204" y="381"/>
                </a:lnTo>
                <a:lnTo>
                  <a:pt x="221" y="283"/>
                </a:lnTo>
                <a:lnTo>
                  <a:pt x="248" y="292"/>
                </a:lnTo>
                <a:lnTo>
                  <a:pt x="239" y="248"/>
                </a:lnTo>
                <a:lnTo>
                  <a:pt x="230" y="248"/>
                </a:lnTo>
                <a:lnTo>
                  <a:pt x="221" y="248"/>
                </a:lnTo>
                <a:lnTo>
                  <a:pt x="221" y="239"/>
                </a:lnTo>
                <a:lnTo>
                  <a:pt x="221" y="230"/>
                </a:lnTo>
                <a:lnTo>
                  <a:pt x="230" y="221"/>
                </a:lnTo>
                <a:lnTo>
                  <a:pt x="230" y="213"/>
                </a:lnTo>
                <a:lnTo>
                  <a:pt x="230" y="204"/>
                </a:lnTo>
                <a:lnTo>
                  <a:pt x="230" y="195"/>
                </a:lnTo>
                <a:lnTo>
                  <a:pt x="239" y="186"/>
                </a:lnTo>
                <a:lnTo>
                  <a:pt x="239" y="177"/>
                </a:lnTo>
                <a:lnTo>
                  <a:pt x="239" y="168"/>
                </a:lnTo>
                <a:lnTo>
                  <a:pt x="248" y="159"/>
                </a:lnTo>
                <a:lnTo>
                  <a:pt x="248" y="151"/>
                </a:lnTo>
                <a:lnTo>
                  <a:pt x="248" y="142"/>
                </a:lnTo>
                <a:lnTo>
                  <a:pt x="257" y="142"/>
                </a:lnTo>
                <a:lnTo>
                  <a:pt x="257" y="133"/>
                </a:lnTo>
                <a:lnTo>
                  <a:pt x="248" y="133"/>
                </a:lnTo>
                <a:lnTo>
                  <a:pt x="239" y="115"/>
                </a:lnTo>
                <a:lnTo>
                  <a:pt x="230" y="106"/>
                </a:lnTo>
                <a:lnTo>
                  <a:pt x="230" y="89"/>
                </a:lnTo>
                <a:lnTo>
                  <a:pt x="221" y="71"/>
                </a:lnTo>
                <a:lnTo>
                  <a:pt x="221" y="62"/>
                </a:lnTo>
                <a:lnTo>
                  <a:pt x="221" y="53"/>
                </a:lnTo>
                <a:lnTo>
                  <a:pt x="221" y="44"/>
                </a:lnTo>
                <a:lnTo>
                  <a:pt x="195" y="27"/>
                </a:lnTo>
                <a:lnTo>
                  <a:pt x="195" y="18"/>
                </a:lnTo>
                <a:lnTo>
                  <a:pt x="186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619">
              <a:solidFill>
                <a:prstClr val="black"/>
              </a:solidFill>
            </a:endParaRPr>
          </a:p>
        </p:txBody>
      </p:sp>
      <p:sp>
        <p:nvSpPr>
          <p:cNvPr id="55" name="Freeform 789"/>
          <p:cNvSpPr>
            <a:spLocks/>
          </p:cNvSpPr>
          <p:nvPr/>
        </p:nvSpPr>
        <p:spPr bwMode="auto">
          <a:xfrm>
            <a:off x="3057822" y="1666221"/>
            <a:ext cx="468293" cy="613717"/>
          </a:xfrm>
          <a:custGeom>
            <a:avLst/>
            <a:gdLst>
              <a:gd name="T0" fmla="*/ 142 w 257"/>
              <a:gd name="T1" fmla="*/ 35 h 433"/>
              <a:gd name="T2" fmla="*/ 89 w 257"/>
              <a:gd name="T3" fmla="*/ 106 h 433"/>
              <a:gd name="T4" fmla="*/ 62 w 257"/>
              <a:gd name="T5" fmla="*/ 123 h 433"/>
              <a:gd name="T6" fmla="*/ 53 w 257"/>
              <a:gd name="T7" fmla="*/ 150 h 433"/>
              <a:gd name="T8" fmla="*/ 26 w 257"/>
              <a:gd name="T9" fmla="*/ 203 h 433"/>
              <a:gd name="T10" fmla="*/ 26 w 257"/>
              <a:gd name="T11" fmla="*/ 230 h 433"/>
              <a:gd name="T12" fmla="*/ 9 w 257"/>
              <a:gd name="T13" fmla="*/ 238 h 433"/>
              <a:gd name="T14" fmla="*/ 9 w 257"/>
              <a:gd name="T15" fmla="*/ 247 h 433"/>
              <a:gd name="T16" fmla="*/ 9 w 257"/>
              <a:gd name="T17" fmla="*/ 247 h 433"/>
              <a:gd name="T18" fmla="*/ 0 w 257"/>
              <a:gd name="T19" fmla="*/ 256 h 433"/>
              <a:gd name="T20" fmla="*/ 0 w 257"/>
              <a:gd name="T21" fmla="*/ 256 h 433"/>
              <a:gd name="T22" fmla="*/ 0 w 257"/>
              <a:gd name="T23" fmla="*/ 256 h 433"/>
              <a:gd name="T24" fmla="*/ 0 w 257"/>
              <a:gd name="T25" fmla="*/ 256 h 433"/>
              <a:gd name="T26" fmla="*/ 9 w 257"/>
              <a:gd name="T27" fmla="*/ 265 h 433"/>
              <a:gd name="T28" fmla="*/ 9 w 257"/>
              <a:gd name="T29" fmla="*/ 265 h 433"/>
              <a:gd name="T30" fmla="*/ 9 w 257"/>
              <a:gd name="T31" fmla="*/ 265 h 433"/>
              <a:gd name="T32" fmla="*/ 18 w 257"/>
              <a:gd name="T33" fmla="*/ 362 h 433"/>
              <a:gd name="T34" fmla="*/ 26 w 257"/>
              <a:gd name="T35" fmla="*/ 371 h 433"/>
              <a:gd name="T36" fmla="*/ 35 w 257"/>
              <a:gd name="T37" fmla="*/ 371 h 433"/>
              <a:gd name="T38" fmla="*/ 35 w 257"/>
              <a:gd name="T39" fmla="*/ 415 h 433"/>
              <a:gd name="T40" fmla="*/ 71 w 257"/>
              <a:gd name="T41" fmla="*/ 433 h 433"/>
              <a:gd name="T42" fmla="*/ 89 w 257"/>
              <a:gd name="T43" fmla="*/ 433 h 433"/>
              <a:gd name="T44" fmla="*/ 115 w 257"/>
              <a:gd name="T45" fmla="*/ 415 h 433"/>
              <a:gd name="T46" fmla="*/ 159 w 257"/>
              <a:gd name="T47" fmla="*/ 398 h 433"/>
              <a:gd name="T48" fmla="*/ 177 w 257"/>
              <a:gd name="T49" fmla="*/ 398 h 433"/>
              <a:gd name="T50" fmla="*/ 204 w 257"/>
              <a:gd name="T51" fmla="*/ 380 h 433"/>
              <a:gd name="T52" fmla="*/ 195 w 257"/>
              <a:gd name="T53" fmla="*/ 371 h 433"/>
              <a:gd name="T54" fmla="*/ 186 w 257"/>
              <a:gd name="T55" fmla="*/ 362 h 433"/>
              <a:gd name="T56" fmla="*/ 221 w 257"/>
              <a:gd name="T57" fmla="*/ 362 h 433"/>
              <a:gd name="T58" fmla="*/ 248 w 257"/>
              <a:gd name="T59" fmla="*/ 345 h 433"/>
              <a:gd name="T60" fmla="*/ 239 w 257"/>
              <a:gd name="T61" fmla="*/ 336 h 433"/>
              <a:gd name="T62" fmla="*/ 230 w 257"/>
              <a:gd name="T63" fmla="*/ 300 h 433"/>
              <a:gd name="T64" fmla="*/ 230 w 257"/>
              <a:gd name="T65" fmla="*/ 300 h 433"/>
              <a:gd name="T66" fmla="*/ 230 w 257"/>
              <a:gd name="T67" fmla="*/ 265 h 433"/>
              <a:gd name="T68" fmla="*/ 230 w 257"/>
              <a:gd name="T69" fmla="*/ 238 h 433"/>
              <a:gd name="T70" fmla="*/ 221 w 257"/>
              <a:gd name="T71" fmla="*/ 203 h 433"/>
              <a:gd name="T72" fmla="*/ 239 w 257"/>
              <a:gd name="T73" fmla="*/ 53 h 433"/>
              <a:gd name="T74" fmla="*/ 257 w 257"/>
              <a:gd name="T75" fmla="*/ 35 h 433"/>
              <a:gd name="T76" fmla="*/ 230 w 257"/>
              <a:gd name="T77" fmla="*/ 17 h 433"/>
              <a:gd name="T78" fmla="*/ 213 w 257"/>
              <a:gd name="T79" fmla="*/ 8 h 433"/>
              <a:gd name="T80" fmla="*/ 204 w 257"/>
              <a:gd name="T81" fmla="*/ 0 h 433"/>
              <a:gd name="T82" fmla="*/ 204 w 257"/>
              <a:gd name="T83" fmla="*/ 0 h 433"/>
              <a:gd name="T84" fmla="*/ 195 w 257"/>
              <a:gd name="T85" fmla="*/ 0 h 433"/>
              <a:gd name="T86" fmla="*/ 168 w 257"/>
              <a:gd name="T87" fmla="*/ 0 h 433"/>
              <a:gd name="T88" fmla="*/ 168 w 257"/>
              <a:gd name="T89" fmla="*/ 0 h 433"/>
              <a:gd name="T90" fmla="*/ 168 w 257"/>
              <a:gd name="T91" fmla="*/ 0 h 433"/>
              <a:gd name="T92" fmla="*/ 142 w 257"/>
              <a:gd name="T93" fmla="*/ 8 h 43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257"/>
              <a:gd name="T142" fmla="*/ 0 h 433"/>
              <a:gd name="T143" fmla="*/ 257 w 257"/>
              <a:gd name="T144" fmla="*/ 433 h 433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257" h="433">
                <a:moveTo>
                  <a:pt x="142" y="8"/>
                </a:moveTo>
                <a:lnTo>
                  <a:pt x="142" y="35"/>
                </a:lnTo>
                <a:lnTo>
                  <a:pt x="124" y="106"/>
                </a:lnTo>
                <a:lnTo>
                  <a:pt x="89" y="106"/>
                </a:lnTo>
                <a:lnTo>
                  <a:pt x="89" y="141"/>
                </a:lnTo>
                <a:lnTo>
                  <a:pt x="62" y="123"/>
                </a:lnTo>
                <a:lnTo>
                  <a:pt x="53" y="132"/>
                </a:lnTo>
                <a:lnTo>
                  <a:pt x="53" y="150"/>
                </a:lnTo>
                <a:lnTo>
                  <a:pt x="26" y="150"/>
                </a:lnTo>
                <a:lnTo>
                  <a:pt x="26" y="203"/>
                </a:lnTo>
                <a:lnTo>
                  <a:pt x="35" y="230"/>
                </a:lnTo>
                <a:lnTo>
                  <a:pt x="26" y="230"/>
                </a:lnTo>
                <a:lnTo>
                  <a:pt x="18" y="238"/>
                </a:lnTo>
                <a:lnTo>
                  <a:pt x="9" y="238"/>
                </a:lnTo>
                <a:lnTo>
                  <a:pt x="9" y="247"/>
                </a:lnTo>
                <a:lnTo>
                  <a:pt x="0" y="247"/>
                </a:lnTo>
                <a:lnTo>
                  <a:pt x="0" y="256"/>
                </a:lnTo>
                <a:lnTo>
                  <a:pt x="9" y="265"/>
                </a:lnTo>
                <a:lnTo>
                  <a:pt x="35" y="265"/>
                </a:lnTo>
                <a:lnTo>
                  <a:pt x="18" y="362"/>
                </a:lnTo>
                <a:lnTo>
                  <a:pt x="18" y="371"/>
                </a:lnTo>
                <a:lnTo>
                  <a:pt x="26" y="371"/>
                </a:lnTo>
                <a:lnTo>
                  <a:pt x="35" y="371"/>
                </a:lnTo>
                <a:lnTo>
                  <a:pt x="35" y="407"/>
                </a:lnTo>
                <a:lnTo>
                  <a:pt x="35" y="415"/>
                </a:lnTo>
                <a:lnTo>
                  <a:pt x="71" y="415"/>
                </a:lnTo>
                <a:lnTo>
                  <a:pt x="71" y="433"/>
                </a:lnTo>
                <a:lnTo>
                  <a:pt x="80" y="433"/>
                </a:lnTo>
                <a:lnTo>
                  <a:pt x="89" y="433"/>
                </a:lnTo>
                <a:lnTo>
                  <a:pt x="89" y="415"/>
                </a:lnTo>
                <a:lnTo>
                  <a:pt x="115" y="415"/>
                </a:lnTo>
                <a:lnTo>
                  <a:pt x="115" y="398"/>
                </a:lnTo>
                <a:lnTo>
                  <a:pt x="159" y="398"/>
                </a:lnTo>
                <a:lnTo>
                  <a:pt x="168" y="415"/>
                </a:lnTo>
                <a:lnTo>
                  <a:pt x="177" y="398"/>
                </a:lnTo>
                <a:lnTo>
                  <a:pt x="195" y="389"/>
                </a:lnTo>
                <a:lnTo>
                  <a:pt x="204" y="380"/>
                </a:lnTo>
                <a:lnTo>
                  <a:pt x="195" y="371"/>
                </a:lnTo>
                <a:lnTo>
                  <a:pt x="186" y="362"/>
                </a:lnTo>
                <a:lnTo>
                  <a:pt x="186" y="353"/>
                </a:lnTo>
                <a:lnTo>
                  <a:pt x="221" y="362"/>
                </a:lnTo>
                <a:lnTo>
                  <a:pt x="230" y="353"/>
                </a:lnTo>
                <a:lnTo>
                  <a:pt x="248" y="345"/>
                </a:lnTo>
                <a:lnTo>
                  <a:pt x="239" y="336"/>
                </a:lnTo>
                <a:lnTo>
                  <a:pt x="230" y="300"/>
                </a:lnTo>
                <a:lnTo>
                  <a:pt x="239" y="265"/>
                </a:lnTo>
                <a:lnTo>
                  <a:pt x="230" y="265"/>
                </a:lnTo>
                <a:lnTo>
                  <a:pt x="230" y="247"/>
                </a:lnTo>
                <a:lnTo>
                  <a:pt x="230" y="238"/>
                </a:lnTo>
                <a:lnTo>
                  <a:pt x="221" y="230"/>
                </a:lnTo>
                <a:lnTo>
                  <a:pt x="221" y="203"/>
                </a:lnTo>
                <a:lnTo>
                  <a:pt x="248" y="88"/>
                </a:lnTo>
                <a:lnTo>
                  <a:pt x="239" y="53"/>
                </a:lnTo>
                <a:lnTo>
                  <a:pt x="257" y="53"/>
                </a:lnTo>
                <a:lnTo>
                  <a:pt x="257" y="35"/>
                </a:lnTo>
                <a:lnTo>
                  <a:pt x="239" y="17"/>
                </a:lnTo>
                <a:lnTo>
                  <a:pt x="230" y="17"/>
                </a:lnTo>
                <a:lnTo>
                  <a:pt x="221" y="8"/>
                </a:lnTo>
                <a:lnTo>
                  <a:pt x="213" y="8"/>
                </a:lnTo>
                <a:lnTo>
                  <a:pt x="204" y="0"/>
                </a:lnTo>
                <a:lnTo>
                  <a:pt x="195" y="0"/>
                </a:lnTo>
                <a:lnTo>
                  <a:pt x="177" y="0"/>
                </a:lnTo>
                <a:lnTo>
                  <a:pt x="168" y="0"/>
                </a:lnTo>
                <a:lnTo>
                  <a:pt x="168" y="8"/>
                </a:lnTo>
                <a:lnTo>
                  <a:pt x="142" y="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619">
              <a:solidFill>
                <a:prstClr val="black"/>
              </a:solidFill>
            </a:endParaRPr>
          </a:p>
        </p:txBody>
      </p:sp>
      <p:sp>
        <p:nvSpPr>
          <p:cNvPr id="56" name="Freeform 790"/>
          <p:cNvSpPr>
            <a:spLocks/>
          </p:cNvSpPr>
          <p:nvPr/>
        </p:nvSpPr>
        <p:spPr bwMode="auto">
          <a:xfrm>
            <a:off x="3090619" y="2267180"/>
            <a:ext cx="225946" cy="126145"/>
          </a:xfrm>
          <a:custGeom>
            <a:avLst/>
            <a:gdLst>
              <a:gd name="T0" fmla="*/ 17 w 124"/>
              <a:gd name="T1" fmla="*/ 18 h 89"/>
              <a:gd name="T2" fmla="*/ 17 w 124"/>
              <a:gd name="T3" fmla="*/ 27 h 89"/>
              <a:gd name="T4" fmla="*/ 17 w 124"/>
              <a:gd name="T5" fmla="*/ 27 h 89"/>
              <a:gd name="T6" fmla="*/ 17 w 124"/>
              <a:gd name="T7" fmla="*/ 44 h 89"/>
              <a:gd name="T8" fmla="*/ 17 w 124"/>
              <a:gd name="T9" fmla="*/ 53 h 89"/>
              <a:gd name="T10" fmla="*/ 17 w 124"/>
              <a:gd name="T11" fmla="*/ 53 h 89"/>
              <a:gd name="T12" fmla="*/ 8 w 124"/>
              <a:gd name="T13" fmla="*/ 71 h 89"/>
              <a:gd name="T14" fmla="*/ 8 w 124"/>
              <a:gd name="T15" fmla="*/ 71 h 89"/>
              <a:gd name="T16" fmla="*/ 8 w 124"/>
              <a:gd name="T17" fmla="*/ 80 h 89"/>
              <a:gd name="T18" fmla="*/ 0 w 124"/>
              <a:gd name="T19" fmla="*/ 89 h 89"/>
              <a:gd name="T20" fmla="*/ 8 w 124"/>
              <a:gd name="T21" fmla="*/ 89 h 89"/>
              <a:gd name="T22" fmla="*/ 8 w 124"/>
              <a:gd name="T23" fmla="*/ 89 h 89"/>
              <a:gd name="T24" fmla="*/ 35 w 124"/>
              <a:gd name="T25" fmla="*/ 89 h 89"/>
              <a:gd name="T26" fmla="*/ 44 w 124"/>
              <a:gd name="T27" fmla="*/ 89 h 89"/>
              <a:gd name="T28" fmla="*/ 44 w 124"/>
              <a:gd name="T29" fmla="*/ 89 h 89"/>
              <a:gd name="T30" fmla="*/ 53 w 124"/>
              <a:gd name="T31" fmla="*/ 89 h 89"/>
              <a:gd name="T32" fmla="*/ 53 w 124"/>
              <a:gd name="T33" fmla="*/ 89 h 89"/>
              <a:gd name="T34" fmla="*/ 62 w 124"/>
              <a:gd name="T35" fmla="*/ 89 h 89"/>
              <a:gd name="T36" fmla="*/ 53 w 124"/>
              <a:gd name="T37" fmla="*/ 71 h 89"/>
              <a:gd name="T38" fmla="*/ 88 w 124"/>
              <a:gd name="T39" fmla="*/ 80 h 89"/>
              <a:gd name="T40" fmla="*/ 124 w 124"/>
              <a:gd name="T41" fmla="*/ 27 h 89"/>
              <a:gd name="T42" fmla="*/ 124 w 124"/>
              <a:gd name="T43" fmla="*/ 36 h 89"/>
              <a:gd name="T44" fmla="*/ 124 w 124"/>
              <a:gd name="T45" fmla="*/ 36 h 89"/>
              <a:gd name="T46" fmla="*/ 124 w 124"/>
              <a:gd name="T47" fmla="*/ 36 h 89"/>
              <a:gd name="T48" fmla="*/ 124 w 124"/>
              <a:gd name="T49" fmla="*/ 27 h 89"/>
              <a:gd name="T50" fmla="*/ 124 w 124"/>
              <a:gd name="T51" fmla="*/ 27 h 89"/>
              <a:gd name="T52" fmla="*/ 124 w 124"/>
              <a:gd name="T53" fmla="*/ 27 h 89"/>
              <a:gd name="T54" fmla="*/ 124 w 124"/>
              <a:gd name="T55" fmla="*/ 18 h 89"/>
              <a:gd name="T56" fmla="*/ 124 w 124"/>
              <a:gd name="T57" fmla="*/ 18 h 89"/>
              <a:gd name="T58" fmla="*/ 124 w 124"/>
              <a:gd name="T59" fmla="*/ 18 h 89"/>
              <a:gd name="T60" fmla="*/ 124 w 124"/>
              <a:gd name="T61" fmla="*/ 9 h 89"/>
              <a:gd name="T62" fmla="*/ 124 w 124"/>
              <a:gd name="T63" fmla="*/ 9 h 89"/>
              <a:gd name="T64" fmla="*/ 115 w 124"/>
              <a:gd name="T65" fmla="*/ 0 h 89"/>
              <a:gd name="T66" fmla="*/ 106 w 124"/>
              <a:gd name="T67" fmla="*/ 0 h 89"/>
              <a:gd name="T68" fmla="*/ 106 w 124"/>
              <a:gd name="T69" fmla="*/ 0 h 89"/>
              <a:gd name="T70" fmla="*/ 97 w 124"/>
              <a:gd name="T71" fmla="*/ 0 h 89"/>
              <a:gd name="T72" fmla="*/ 97 w 124"/>
              <a:gd name="T73" fmla="*/ 0 h 89"/>
              <a:gd name="T74" fmla="*/ 79 w 124"/>
              <a:gd name="T75" fmla="*/ 0 h 89"/>
              <a:gd name="T76" fmla="*/ 79 w 124"/>
              <a:gd name="T77" fmla="*/ 9 h 89"/>
              <a:gd name="T78" fmla="*/ 44 w 124"/>
              <a:gd name="T79" fmla="*/ 18 h 89"/>
              <a:gd name="T80" fmla="*/ 44 w 124"/>
              <a:gd name="T81" fmla="*/ 0 h 89"/>
              <a:gd name="T82" fmla="*/ 17 w 124"/>
              <a:gd name="T83" fmla="*/ 0 h 89"/>
              <a:gd name="T84" fmla="*/ 17 w 124"/>
              <a:gd name="T85" fmla="*/ 9 h 89"/>
              <a:gd name="T86" fmla="*/ 17 w 124"/>
              <a:gd name="T87" fmla="*/ 9 h 89"/>
              <a:gd name="T88" fmla="*/ 17 w 124"/>
              <a:gd name="T89" fmla="*/ 18 h 8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24"/>
              <a:gd name="T136" fmla="*/ 0 h 89"/>
              <a:gd name="T137" fmla="*/ 124 w 124"/>
              <a:gd name="T138" fmla="*/ 89 h 89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24" h="89">
                <a:moveTo>
                  <a:pt x="17" y="18"/>
                </a:moveTo>
                <a:lnTo>
                  <a:pt x="17" y="27"/>
                </a:lnTo>
                <a:lnTo>
                  <a:pt x="17" y="44"/>
                </a:lnTo>
                <a:lnTo>
                  <a:pt x="17" y="53"/>
                </a:lnTo>
                <a:lnTo>
                  <a:pt x="8" y="71"/>
                </a:lnTo>
                <a:lnTo>
                  <a:pt x="8" y="80"/>
                </a:lnTo>
                <a:lnTo>
                  <a:pt x="0" y="89"/>
                </a:lnTo>
                <a:lnTo>
                  <a:pt x="8" y="89"/>
                </a:lnTo>
                <a:lnTo>
                  <a:pt x="35" y="89"/>
                </a:lnTo>
                <a:lnTo>
                  <a:pt x="44" y="89"/>
                </a:lnTo>
                <a:lnTo>
                  <a:pt x="53" y="89"/>
                </a:lnTo>
                <a:lnTo>
                  <a:pt x="62" y="89"/>
                </a:lnTo>
                <a:lnTo>
                  <a:pt x="53" y="71"/>
                </a:lnTo>
                <a:lnTo>
                  <a:pt x="88" y="80"/>
                </a:lnTo>
                <a:lnTo>
                  <a:pt x="124" y="27"/>
                </a:lnTo>
                <a:lnTo>
                  <a:pt x="124" y="36"/>
                </a:lnTo>
                <a:lnTo>
                  <a:pt x="124" y="27"/>
                </a:lnTo>
                <a:lnTo>
                  <a:pt x="124" y="18"/>
                </a:lnTo>
                <a:lnTo>
                  <a:pt x="124" y="9"/>
                </a:lnTo>
                <a:lnTo>
                  <a:pt x="115" y="0"/>
                </a:lnTo>
                <a:lnTo>
                  <a:pt x="106" y="0"/>
                </a:lnTo>
                <a:lnTo>
                  <a:pt x="97" y="0"/>
                </a:lnTo>
                <a:lnTo>
                  <a:pt x="79" y="0"/>
                </a:lnTo>
                <a:lnTo>
                  <a:pt x="79" y="9"/>
                </a:lnTo>
                <a:lnTo>
                  <a:pt x="44" y="18"/>
                </a:lnTo>
                <a:lnTo>
                  <a:pt x="44" y="0"/>
                </a:lnTo>
                <a:lnTo>
                  <a:pt x="17" y="0"/>
                </a:lnTo>
                <a:lnTo>
                  <a:pt x="17" y="9"/>
                </a:lnTo>
                <a:lnTo>
                  <a:pt x="17" y="1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57" name="Freeform 791"/>
          <p:cNvSpPr>
            <a:spLocks/>
          </p:cNvSpPr>
          <p:nvPr/>
        </p:nvSpPr>
        <p:spPr bwMode="auto">
          <a:xfrm>
            <a:off x="3057822" y="1666221"/>
            <a:ext cx="468293" cy="613717"/>
          </a:xfrm>
          <a:custGeom>
            <a:avLst/>
            <a:gdLst>
              <a:gd name="T0" fmla="*/ 142 w 257"/>
              <a:gd name="T1" fmla="*/ 35 h 433"/>
              <a:gd name="T2" fmla="*/ 89 w 257"/>
              <a:gd name="T3" fmla="*/ 106 h 433"/>
              <a:gd name="T4" fmla="*/ 62 w 257"/>
              <a:gd name="T5" fmla="*/ 123 h 433"/>
              <a:gd name="T6" fmla="*/ 53 w 257"/>
              <a:gd name="T7" fmla="*/ 150 h 433"/>
              <a:gd name="T8" fmla="*/ 26 w 257"/>
              <a:gd name="T9" fmla="*/ 203 h 433"/>
              <a:gd name="T10" fmla="*/ 26 w 257"/>
              <a:gd name="T11" fmla="*/ 230 h 433"/>
              <a:gd name="T12" fmla="*/ 9 w 257"/>
              <a:gd name="T13" fmla="*/ 238 h 433"/>
              <a:gd name="T14" fmla="*/ 9 w 257"/>
              <a:gd name="T15" fmla="*/ 247 h 433"/>
              <a:gd name="T16" fmla="*/ 9 w 257"/>
              <a:gd name="T17" fmla="*/ 247 h 433"/>
              <a:gd name="T18" fmla="*/ 0 w 257"/>
              <a:gd name="T19" fmla="*/ 256 h 433"/>
              <a:gd name="T20" fmla="*/ 0 w 257"/>
              <a:gd name="T21" fmla="*/ 256 h 433"/>
              <a:gd name="T22" fmla="*/ 0 w 257"/>
              <a:gd name="T23" fmla="*/ 256 h 433"/>
              <a:gd name="T24" fmla="*/ 0 w 257"/>
              <a:gd name="T25" fmla="*/ 256 h 433"/>
              <a:gd name="T26" fmla="*/ 9 w 257"/>
              <a:gd name="T27" fmla="*/ 265 h 433"/>
              <a:gd name="T28" fmla="*/ 9 w 257"/>
              <a:gd name="T29" fmla="*/ 265 h 433"/>
              <a:gd name="T30" fmla="*/ 9 w 257"/>
              <a:gd name="T31" fmla="*/ 265 h 433"/>
              <a:gd name="T32" fmla="*/ 18 w 257"/>
              <a:gd name="T33" fmla="*/ 362 h 433"/>
              <a:gd name="T34" fmla="*/ 26 w 257"/>
              <a:gd name="T35" fmla="*/ 371 h 433"/>
              <a:gd name="T36" fmla="*/ 35 w 257"/>
              <a:gd name="T37" fmla="*/ 371 h 433"/>
              <a:gd name="T38" fmla="*/ 35 w 257"/>
              <a:gd name="T39" fmla="*/ 415 h 433"/>
              <a:gd name="T40" fmla="*/ 71 w 257"/>
              <a:gd name="T41" fmla="*/ 433 h 433"/>
              <a:gd name="T42" fmla="*/ 89 w 257"/>
              <a:gd name="T43" fmla="*/ 433 h 433"/>
              <a:gd name="T44" fmla="*/ 115 w 257"/>
              <a:gd name="T45" fmla="*/ 415 h 433"/>
              <a:gd name="T46" fmla="*/ 159 w 257"/>
              <a:gd name="T47" fmla="*/ 398 h 433"/>
              <a:gd name="T48" fmla="*/ 177 w 257"/>
              <a:gd name="T49" fmla="*/ 398 h 433"/>
              <a:gd name="T50" fmla="*/ 204 w 257"/>
              <a:gd name="T51" fmla="*/ 380 h 433"/>
              <a:gd name="T52" fmla="*/ 195 w 257"/>
              <a:gd name="T53" fmla="*/ 371 h 433"/>
              <a:gd name="T54" fmla="*/ 186 w 257"/>
              <a:gd name="T55" fmla="*/ 362 h 433"/>
              <a:gd name="T56" fmla="*/ 221 w 257"/>
              <a:gd name="T57" fmla="*/ 362 h 433"/>
              <a:gd name="T58" fmla="*/ 248 w 257"/>
              <a:gd name="T59" fmla="*/ 345 h 433"/>
              <a:gd name="T60" fmla="*/ 239 w 257"/>
              <a:gd name="T61" fmla="*/ 336 h 433"/>
              <a:gd name="T62" fmla="*/ 230 w 257"/>
              <a:gd name="T63" fmla="*/ 300 h 433"/>
              <a:gd name="T64" fmla="*/ 230 w 257"/>
              <a:gd name="T65" fmla="*/ 300 h 433"/>
              <a:gd name="T66" fmla="*/ 230 w 257"/>
              <a:gd name="T67" fmla="*/ 265 h 433"/>
              <a:gd name="T68" fmla="*/ 230 w 257"/>
              <a:gd name="T69" fmla="*/ 238 h 433"/>
              <a:gd name="T70" fmla="*/ 221 w 257"/>
              <a:gd name="T71" fmla="*/ 203 h 433"/>
              <a:gd name="T72" fmla="*/ 239 w 257"/>
              <a:gd name="T73" fmla="*/ 53 h 433"/>
              <a:gd name="T74" fmla="*/ 257 w 257"/>
              <a:gd name="T75" fmla="*/ 35 h 433"/>
              <a:gd name="T76" fmla="*/ 230 w 257"/>
              <a:gd name="T77" fmla="*/ 17 h 433"/>
              <a:gd name="T78" fmla="*/ 213 w 257"/>
              <a:gd name="T79" fmla="*/ 8 h 433"/>
              <a:gd name="T80" fmla="*/ 204 w 257"/>
              <a:gd name="T81" fmla="*/ 0 h 433"/>
              <a:gd name="T82" fmla="*/ 204 w 257"/>
              <a:gd name="T83" fmla="*/ 0 h 433"/>
              <a:gd name="T84" fmla="*/ 195 w 257"/>
              <a:gd name="T85" fmla="*/ 0 h 433"/>
              <a:gd name="T86" fmla="*/ 168 w 257"/>
              <a:gd name="T87" fmla="*/ 0 h 433"/>
              <a:gd name="T88" fmla="*/ 168 w 257"/>
              <a:gd name="T89" fmla="*/ 0 h 433"/>
              <a:gd name="T90" fmla="*/ 168 w 257"/>
              <a:gd name="T91" fmla="*/ 0 h 433"/>
              <a:gd name="T92" fmla="*/ 142 w 257"/>
              <a:gd name="T93" fmla="*/ 8 h 43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257"/>
              <a:gd name="T142" fmla="*/ 0 h 433"/>
              <a:gd name="T143" fmla="*/ 257 w 257"/>
              <a:gd name="T144" fmla="*/ 433 h 433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257" h="433">
                <a:moveTo>
                  <a:pt x="142" y="8"/>
                </a:moveTo>
                <a:lnTo>
                  <a:pt x="142" y="35"/>
                </a:lnTo>
                <a:lnTo>
                  <a:pt x="124" y="106"/>
                </a:lnTo>
                <a:lnTo>
                  <a:pt x="89" y="106"/>
                </a:lnTo>
                <a:lnTo>
                  <a:pt x="89" y="141"/>
                </a:lnTo>
                <a:lnTo>
                  <a:pt x="62" y="123"/>
                </a:lnTo>
                <a:lnTo>
                  <a:pt x="53" y="132"/>
                </a:lnTo>
                <a:lnTo>
                  <a:pt x="53" y="150"/>
                </a:lnTo>
                <a:lnTo>
                  <a:pt x="26" y="150"/>
                </a:lnTo>
                <a:lnTo>
                  <a:pt x="26" y="203"/>
                </a:lnTo>
                <a:lnTo>
                  <a:pt x="35" y="230"/>
                </a:lnTo>
                <a:lnTo>
                  <a:pt x="26" y="230"/>
                </a:lnTo>
                <a:lnTo>
                  <a:pt x="18" y="238"/>
                </a:lnTo>
                <a:lnTo>
                  <a:pt x="9" y="238"/>
                </a:lnTo>
                <a:lnTo>
                  <a:pt x="9" y="247"/>
                </a:lnTo>
                <a:lnTo>
                  <a:pt x="0" y="247"/>
                </a:lnTo>
                <a:lnTo>
                  <a:pt x="0" y="256"/>
                </a:lnTo>
                <a:lnTo>
                  <a:pt x="9" y="265"/>
                </a:lnTo>
                <a:lnTo>
                  <a:pt x="35" y="265"/>
                </a:lnTo>
                <a:lnTo>
                  <a:pt x="18" y="362"/>
                </a:lnTo>
                <a:lnTo>
                  <a:pt x="18" y="371"/>
                </a:lnTo>
                <a:lnTo>
                  <a:pt x="26" y="371"/>
                </a:lnTo>
                <a:lnTo>
                  <a:pt x="35" y="371"/>
                </a:lnTo>
                <a:lnTo>
                  <a:pt x="35" y="407"/>
                </a:lnTo>
                <a:lnTo>
                  <a:pt x="35" y="415"/>
                </a:lnTo>
                <a:lnTo>
                  <a:pt x="71" y="415"/>
                </a:lnTo>
                <a:lnTo>
                  <a:pt x="71" y="433"/>
                </a:lnTo>
                <a:lnTo>
                  <a:pt x="80" y="433"/>
                </a:lnTo>
                <a:lnTo>
                  <a:pt x="89" y="433"/>
                </a:lnTo>
                <a:lnTo>
                  <a:pt x="89" y="415"/>
                </a:lnTo>
                <a:lnTo>
                  <a:pt x="115" y="415"/>
                </a:lnTo>
                <a:lnTo>
                  <a:pt x="115" y="398"/>
                </a:lnTo>
                <a:lnTo>
                  <a:pt x="159" y="398"/>
                </a:lnTo>
                <a:lnTo>
                  <a:pt x="168" y="415"/>
                </a:lnTo>
                <a:lnTo>
                  <a:pt x="177" y="398"/>
                </a:lnTo>
                <a:lnTo>
                  <a:pt x="195" y="389"/>
                </a:lnTo>
                <a:lnTo>
                  <a:pt x="204" y="380"/>
                </a:lnTo>
                <a:lnTo>
                  <a:pt x="195" y="371"/>
                </a:lnTo>
                <a:lnTo>
                  <a:pt x="186" y="362"/>
                </a:lnTo>
                <a:lnTo>
                  <a:pt x="186" y="353"/>
                </a:lnTo>
                <a:lnTo>
                  <a:pt x="221" y="362"/>
                </a:lnTo>
                <a:lnTo>
                  <a:pt x="230" y="353"/>
                </a:lnTo>
                <a:lnTo>
                  <a:pt x="248" y="345"/>
                </a:lnTo>
                <a:lnTo>
                  <a:pt x="239" y="336"/>
                </a:lnTo>
                <a:lnTo>
                  <a:pt x="230" y="300"/>
                </a:lnTo>
                <a:lnTo>
                  <a:pt x="239" y="265"/>
                </a:lnTo>
                <a:lnTo>
                  <a:pt x="230" y="265"/>
                </a:lnTo>
                <a:lnTo>
                  <a:pt x="230" y="247"/>
                </a:lnTo>
                <a:lnTo>
                  <a:pt x="230" y="238"/>
                </a:lnTo>
                <a:lnTo>
                  <a:pt x="221" y="230"/>
                </a:lnTo>
                <a:lnTo>
                  <a:pt x="221" y="203"/>
                </a:lnTo>
                <a:lnTo>
                  <a:pt x="248" y="88"/>
                </a:lnTo>
                <a:lnTo>
                  <a:pt x="239" y="53"/>
                </a:lnTo>
                <a:lnTo>
                  <a:pt x="257" y="53"/>
                </a:lnTo>
                <a:lnTo>
                  <a:pt x="257" y="35"/>
                </a:lnTo>
                <a:lnTo>
                  <a:pt x="239" y="17"/>
                </a:lnTo>
                <a:lnTo>
                  <a:pt x="230" y="17"/>
                </a:lnTo>
                <a:lnTo>
                  <a:pt x="221" y="8"/>
                </a:lnTo>
                <a:lnTo>
                  <a:pt x="213" y="8"/>
                </a:lnTo>
                <a:lnTo>
                  <a:pt x="204" y="0"/>
                </a:lnTo>
                <a:lnTo>
                  <a:pt x="195" y="0"/>
                </a:lnTo>
                <a:lnTo>
                  <a:pt x="177" y="0"/>
                </a:lnTo>
                <a:lnTo>
                  <a:pt x="168" y="0"/>
                </a:lnTo>
                <a:lnTo>
                  <a:pt x="168" y="8"/>
                </a:lnTo>
                <a:lnTo>
                  <a:pt x="142" y="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619">
              <a:solidFill>
                <a:prstClr val="black"/>
              </a:solidFill>
            </a:endParaRPr>
          </a:p>
        </p:txBody>
      </p:sp>
      <p:sp>
        <p:nvSpPr>
          <p:cNvPr id="58" name="Freeform 792"/>
          <p:cNvSpPr>
            <a:spLocks/>
          </p:cNvSpPr>
          <p:nvPr/>
        </p:nvSpPr>
        <p:spPr bwMode="auto">
          <a:xfrm>
            <a:off x="3090619" y="2267180"/>
            <a:ext cx="225946" cy="126145"/>
          </a:xfrm>
          <a:custGeom>
            <a:avLst/>
            <a:gdLst>
              <a:gd name="T0" fmla="*/ 17 w 124"/>
              <a:gd name="T1" fmla="*/ 18 h 89"/>
              <a:gd name="T2" fmla="*/ 17 w 124"/>
              <a:gd name="T3" fmla="*/ 27 h 89"/>
              <a:gd name="T4" fmla="*/ 17 w 124"/>
              <a:gd name="T5" fmla="*/ 27 h 89"/>
              <a:gd name="T6" fmla="*/ 17 w 124"/>
              <a:gd name="T7" fmla="*/ 44 h 89"/>
              <a:gd name="T8" fmla="*/ 17 w 124"/>
              <a:gd name="T9" fmla="*/ 53 h 89"/>
              <a:gd name="T10" fmla="*/ 17 w 124"/>
              <a:gd name="T11" fmla="*/ 53 h 89"/>
              <a:gd name="T12" fmla="*/ 8 w 124"/>
              <a:gd name="T13" fmla="*/ 71 h 89"/>
              <a:gd name="T14" fmla="*/ 8 w 124"/>
              <a:gd name="T15" fmla="*/ 71 h 89"/>
              <a:gd name="T16" fmla="*/ 8 w 124"/>
              <a:gd name="T17" fmla="*/ 80 h 89"/>
              <a:gd name="T18" fmla="*/ 0 w 124"/>
              <a:gd name="T19" fmla="*/ 89 h 89"/>
              <a:gd name="T20" fmla="*/ 8 w 124"/>
              <a:gd name="T21" fmla="*/ 89 h 89"/>
              <a:gd name="T22" fmla="*/ 8 w 124"/>
              <a:gd name="T23" fmla="*/ 89 h 89"/>
              <a:gd name="T24" fmla="*/ 35 w 124"/>
              <a:gd name="T25" fmla="*/ 89 h 89"/>
              <a:gd name="T26" fmla="*/ 44 w 124"/>
              <a:gd name="T27" fmla="*/ 89 h 89"/>
              <a:gd name="T28" fmla="*/ 44 w 124"/>
              <a:gd name="T29" fmla="*/ 89 h 89"/>
              <a:gd name="T30" fmla="*/ 53 w 124"/>
              <a:gd name="T31" fmla="*/ 89 h 89"/>
              <a:gd name="T32" fmla="*/ 53 w 124"/>
              <a:gd name="T33" fmla="*/ 89 h 89"/>
              <a:gd name="T34" fmla="*/ 62 w 124"/>
              <a:gd name="T35" fmla="*/ 89 h 89"/>
              <a:gd name="T36" fmla="*/ 53 w 124"/>
              <a:gd name="T37" fmla="*/ 71 h 89"/>
              <a:gd name="T38" fmla="*/ 88 w 124"/>
              <a:gd name="T39" fmla="*/ 80 h 89"/>
              <a:gd name="T40" fmla="*/ 124 w 124"/>
              <a:gd name="T41" fmla="*/ 27 h 89"/>
              <a:gd name="T42" fmla="*/ 124 w 124"/>
              <a:gd name="T43" fmla="*/ 36 h 89"/>
              <a:gd name="T44" fmla="*/ 124 w 124"/>
              <a:gd name="T45" fmla="*/ 36 h 89"/>
              <a:gd name="T46" fmla="*/ 124 w 124"/>
              <a:gd name="T47" fmla="*/ 36 h 89"/>
              <a:gd name="T48" fmla="*/ 124 w 124"/>
              <a:gd name="T49" fmla="*/ 27 h 89"/>
              <a:gd name="T50" fmla="*/ 124 w 124"/>
              <a:gd name="T51" fmla="*/ 27 h 89"/>
              <a:gd name="T52" fmla="*/ 124 w 124"/>
              <a:gd name="T53" fmla="*/ 27 h 89"/>
              <a:gd name="T54" fmla="*/ 124 w 124"/>
              <a:gd name="T55" fmla="*/ 18 h 89"/>
              <a:gd name="T56" fmla="*/ 124 w 124"/>
              <a:gd name="T57" fmla="*/ 18 h 89"/>
              <a:gd name="T58" fmla="*/ 124 w 124"/>
              <a:gd name="T59" fmla="*/ 18 h 89"/>
              <a:gd name="T60" fmla="*/ 124 w 124"/>
              <a:gd name="T61" fmla="*/ 9 h 89"/>
              <a:gd name="T62" fmla="*/ 124 w 124"/>
              <a:gd name="T63" fmla="*/ 9 h 89"/>
              <a:gd name="T64" fmla="*/ 115 w 124"/>
              <a:gd name="T65" fmla="*/ 0 h 89"/>
              <a:gd name="T66" fmla="*/ 106 w 124"/>
              <a:gd name="T67" fmla="*/ 0 h 89"/>
              <a:gd name="T68" fmla="*/ 106 w 124"/>
              <a:gd name="T69" fmla="*/ 0 h 89"/>
              <a:gd name="T70" fmla="*/ 97 w 124"/>
              <a:gd name="T71" fmla="*/ 0 h 89"/>
              <a:gd name="T72" fmla="*/ 97 w 124"/>
              <a:gd name="T73" fmla="*/ 0 h 89"/>
              <a:gd name="T74" fmla="*/ 79 w 124"/>
              <a:gd name="T75" fmla="*/ 0 h 89"/>
              <a:gd name="T76" fmla="*/ 79 w 124"/>
              <a:gd name="T77" fmla="*/ 9 h 89"/>
              <a:gd name="T78" fmla="*/ 44 w 124"/>
              <a:gd name="T79" fmla="*/ 18 h 89"/>
              <a:gd name="T80" fmla="*/ 44 w 124"/>
              <a:gd name="T81" fmla="*/ 0 h 89"/>
              <a:gd name="T82" fmla="*/ 17 w 124"/>
              <a:gd name="T83" fmla="*/ 0 h 89"/>
              <a:gd name="T84" fmla="*/ 17 w 124"/>
              <a:gd name="T85" fmla="*/ 9 h 89"/>
              <a:gd name="T86" fmla="*/ 17 w 124"/>
              <a:gd name="T87" fmla="*/ 9 h 89"/>
              <a:gd name="T88" fmla="*/ 17 w 124"/>
              <a:gd name="T89" fmla="*/ 18 h 8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24"/>
              <a:gd name="T136" fmla="*/ 0 h 89"/>
              <a:gd name="T137" fmla="*/ 124 w 124"/>
              <a:gd name="T138" fmla="*/ 89 h 89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24" h="89">
                <a:moveTo>
                  <a:pt x="17" y="18"/>
                </a:moveTo>
                <a:lnTo>
                  <a:pt x="17" y="27"/>
                </a:lnTo>
                <a:lnTo>
                  <a:pt x="17" y="44"/>
                </a:lnTo>
                <a:lnTo>
                  <a:pt x="17" y="53"/>
                </a:lnTo>
                <a:lnTo>
                  <a:pt x="8" y="71"/>
                </a:lnTo>
                <a:lnTo>
                  <a:pt x="8" y="80"/>
                </a:lnTo>
                <a:lnTo>
                  <a:pt x="0" y="89"/>
                </a:lnTo>
                <a:lnTo>
                  <a:pt x="8" y="89"/>
                </a:lnTo>
                <a:lnTo>
                  <a:pt x="35" y="89"/>
                </a:lnTo>
                <a:lnTo>
                  <a:pt x="44" y="89"/>
                </a:lnTo>
                <a:lnTo>
                  <a:pt x="53" y="89"/>
                </a:lnTo>
                <a:lnTo>
                  <a:pt x="62" y="89"/>
                </a:lnTo>
                <a:lnTo>
                  <a:pt x="53" y="71"/>
                </a:lnTo>
                <a:lnTo>
                  <a:pt x="88" y="80"/>
                </a:lnTo>
                <a:lnTo>
                  <a:pt x="124" y="27"/>
                </a:lnTo>
                <a:lnTo>
                  <a:pt x="124" y="36"/>
                </a:lnTo>
                <a:lnTo>
                  <a:pt x="124" y="27"/>
                </a:lnTo>
                <a:lnTo>
                  <a:pt x="124" y="18"/>
                </a:lnTo>
                <a:lnTo>
                  <a:pt x="124" y="9"/>
                </a:lnTo>
                <a:lnTo>
                  <a:pt x="115" y="0"/>
                </a:lnTo>
                <a:lnTo>
                  <a:pt x="106" y="0"/>
                </a:lnTo>
                <a:lnTo>
                  <a:pt x="97" y="0"/>
                </a:lnTo>
                <a:lnTo>
                  <a:pt x="79" y="0"/>
                </a:lnTo>
                <a:lnTo>
                  <a:pt x="79" y="9"/>
                </a:lnTo>
                <a:lnTo>
                  <a:pt x="44" y="18"/>
                </a:lnTo>
                <a:lnTo>
                  <a:pt x="44" y="0"/>
                </a:lnTo>
                <a:lnTo>
                  <a:pt x="17" y="0"/>
                </a:lnTo>
                <a:lnTo>
                  <a:pt x="17" y="9"/>
                </a:lnTo>
                <a:lnTo>
                  <a:pt x="17" y="1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 dirty="0">
              <a:solidFill>
                <a:prstClr val="black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9" name="Freeform 793"/>
          <p:cNvSpPr>
            <a:spLocks/>
          </p:cNvSpPr>
          <p:nvPr/>
        </p:nvSpPr>
        <p:spPr bwMode="auto">
          <a:xfrm>
            <a:off x="2961246" y="2406082"/>
            <a:ext cx="645040" cy="851832"/>
          </a:xfrm>
          <a:custGeom>
            <a:avLst/>
            <a:gdLst>
              <a:gd name="T0" fmla="*/ 53 w 354"/>
              <a:gd name="T1" fmla="*/ 106 h 601"/>
              <a:gd name="T2" fmla="*/ 44 w 354"/>
              <a:gd name="T3" fmla="*/ 115 h 601"/>
              <a:gd name="T4" fmla="*/ 44 w 354"/>
              <a:gd name="T5" fmla="*/ 132 h 601"/>
              <a:gd name="T6" fmla="*/ 62 w 354"/>
              <a:gd name="T7" fmla="*/ 185 h 601"/>
              <a:gd name="T8" fmla="*/ 17 w 354"/>
              <a:gd name="T9" fmla="*/ 221 h 601"/>
              <a:gd name="T10" fmla="*/ 35 w 354"/>
              <a:gd name="T11" fmla="*/ 265 h 601"/>
              <a:gd name="T12" fmla="*/ 0 w 354"/>
              <a:gd name="T13" fmla="*/ 336 h 601"/>
              <a:gd name="T14" fmla="*/ 26 w 354"/>
              <a:gd name="T15" fmla="*/ 371 h 601"/>
              <a:gd name="T16" fmla="*/ 26 w 354"/>
              <a:gd name="T17" fmla="*/ 380 h 601"/>
              <a:gd name="T18" fmla="*/ 26 w 354"/>
              <a:gd name="T19" fmla="*/ 380 h 601"/>
              <a:gd name="T20" fmla="*/ 17 w 354"/>
              <a:gd name="T21" fmla="*/ 389 h 601"/>
              <a:gd name="T22" fmla="*/ 17 w 354"/>
              <a:gd name="T23" fmla="*/ 389 h 601"/>
              <a:gd name="T24" fmla="*/ 17 w 354"/>
              <a:gd name="T25" fmla="*/ 406 h 601"/>
              <a:gd name="T26" fmla="*/ 44 w 354"/>
              <a:gd name="T27" fmla="*/ 398 h 601"/>
              <a:gd name="T28" fmla="*/ 62 w 354"/>
              <a:gd name="T29" fmla="*/ 442 h 601"/>
              <a:gd name="T30" fmla="*/ 62 w 354"/>
              <a:gd name="T31" fmla="*/ 442 h 601"/>
              <a:gd name="T32" fmla="*/ 79 w 354"/>
              <a:gd name="T33" fmla="*/ 442 h 601"/>
              <a:gd name="T34" fmla="*/ 88 w 354"/>
              <a:gd name="T35" fmla="*/ 530 h 601"/>
              <a:gd name="T36" fmla="*/ 79 w 354"/>
              <a:gd name="T37" fmla="*/ 539 h 601"/>
              <a:gd name="T38" fmla="*/ 71 w 354"/>
              <a:gd name="T39" fmla="*/ 583 h 601"/>
              <a:gd name="T40" fmla="*/ 142 w 354"/>
              <a:gd name="T41" fmla="*/ 583 h 601"/>
              <a:gd name="T42" fmla="*/ 142 w 354"/>
              <a:gd name="T43" fmla="*/ 557 h 601"/>
              <a:gd name="T44" fmla="*/ 133 w 354"/>
              <a:gd name="T45" fmla="*/ 513 h 601"/>
              <a:gd name="T46" fmla="*/ 150 w 354"/>
              <a:gd name="T47" fmla="*/ 530 h 601"/>
              <a:gd name="T48" fmla="*/ 212 w 354"/>
              <a:gd name="T49" fmla="*/ 575 h 601"/>
              <a:gd name="T50" fmla="*/ 221 w 354"/>
              <a:gd name="T51" fmla="*/ 592 h 601"/>
              <a:gd name="T52" fmla="*/ 257 w 354"/>
              <a:gd name="T53" fmla="*/ 601 h 601"/>
              <a:gd name="T54" fmla="*/ 292 w 354"/>
              <a:gd name="T55" fmla="*/ 592 h 601"/>
              <a:gd name="T56" fmla="*/ 328 w 354"/>
              <a:gd name="T57" fmla="*/ 557 h 601"/>
              <a:gd name="T58" fmla="*/ 354 w 354"/>
              <a:gd name="T59" fmla="*/ 548 h 601"/>
              <a:gd name="T60" fmla="*/ 354 w 354"/>
              <a:gd name="T61" fmla="*/ 530 h 601"/>
              <a:gd name="T62" fmla="*/ 345 w 354"/>
              <a:gd name="T63" fmla="*/ 433 h 601"/>
              <a:gd name="T64" fmla="*/ 328 w 354"/>
              <a:gd name="T65" fmla="*/ 442 h 601"/>
              <a:gd name="T66" fmla="*/ 319 w 354"/>
              <a:gd name="T67" fmla="*/ 406 h 601"/>
              <a:gd name="T68" fmla="*/ 257 w 354"/>
              <a:gd name="T69" fmla="*/ 327 h 601"/>
              <a:gd name="T70" fmla="*/ 221 w 354"/>
              <a:gd name="T71" fmla="*/ 300 h 601"/>
              <a:gd name="T72" fmla="*/ 212 w 354"/>
              <a:gd name="T73" fmla="*/ 291 h 601"/>
              <a:gd name="T74" fmla="*/ 177 w 354"/>
              <a:gd name="T75" fmla="*/ 230 h 601"/>
              <a:gd name="T76" fmla="*/ 212 w 354"/>
              <a:gd name="T77" fmla="*/ 212 h 601"/>
              <a:gd name="T78" fmla="*/ 204 w 354"/>
              <a:gd name="T79" fmla="*/ 132 h 601"/>
              <a:gd name="T80" fmla="*/ 186 w 354"/>
              <a:gd name="T81" fmla="*/ 106 h 601"/>
              <a:gd name="T82" fmla="*/ 177 w 354"/>
              <a:gd name="T83" fmla="*/ 79 h 601"/>
              <a:gd name="T84" fmla="*/ 142 w 354"/>
              <a:gd name="T85" fmla="*/ 61 h 601"/>
              <a:gd name="T86" fmla="*/ 124 w 354"/>
              <a:gd name="T87" fmla="*/ 35 h 601"/>
              <a:gd name="T88" fmla="*/ 115 w 354"/>
              <a:gd name="T89" fmla="*/ 8 h 601"/>
              <a:gd name="T90" fmla="*/ 88 w 354"/>
              <a:gd name="T91" fmla="*/ 8 h 601"/>
              <a:gd name="T92" fmla="*/ 88 w 354"/>
              <a:gd name="T93" fmla="*/ 70 h 601"/>
              <a:gd name="T94" fmla="*/ 88 w 354"/>
              <a:gd name="T95" fmla="*/ 79 h 601"/>
              <a:gd name="T96" fmla="*/ 79 w 354"/>
              <a:gd name="T97" fmla="*/ 79 h 601"/>
              <a:gd name="T98" fmla="*/ 71 w 354"/>
              <a:gd name="T99" fmla="*/ 97 h 60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4"/>
              <a:gd name="T151" fmla="*/ 0 h 601"/>
              <a:gd name="T152" fmla="*/ 354 w 354"/>
              <a:gd name="T153" fmla="*/ 601 h 601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4" h="601">
                <a:moveTo>
                  <a:pt x="53" y="106"/>
                </a:moveTo>
                <a:lnTo>
                  <a:pt x="53" y="106"/>
                </a:lnTo>
                <a:lnTo>
                  <a:pt x="62" y="106"/>
                </a:lnTo>
                <a:lnTo>
                  <a:pt x="62" y="115"/>
                </a:lnTo>
                <a:lnTo>
                  <a:pt x="44" y="115"/>
                </a:lnTo>
                <a:lnTo>
                  <a:pt x="44" y="123"/>
                </a:lnTo>
                <a:lnTo>
                  <a:pt x="44" y="132"/>
                </a:lnTo>
                <a:lnTo>
                  <a:pt x="35" y="150"/>
                </a:lnTo>
                <a:lnTo>
                  <a:pt x="35" y="159"/>
                </a:lnTo>
                <a:lnTo>
                  <a:pt x="44" y="159"/>
                </a:lnTo>
                <a:lnTo>
                  <a:pt x="62" y="185"/>
                </a:lnTo>
                <a:lnTo>
                  <a:pt x="53" y="185"/>
                </a:lnTo>
                <a:lnTo>
                  <a:pt x="44" y="185"/>
                </a:lnTo>
                <a:lnTo>
                  <a:pt x="26" y="194"/>
                </a:lnTo>
                <a:lnTo>
                  <a:pt x="17" y="221"/>
                </a:lnTo>
                <a:lnTo>
                  <a:pt x="17" y="230"/>
                </a:lnTo>
                <a:lnTo>
                  <a:pt x="17" y="238"/>
                </a:lnTo>
                <a:lnTo>
                  <a:pt x="17" y="247"/>
                </a:lnTo>
                <a:lnTo>
                  <a:pt x="35" y="265"/>
                </a:lnTo>
                <a:lnTo>
                  <a:pt x="26" y="291"/>
                </a:lnTo>
                <a:lnTo>
                  <a:pt x="17" y="309"/>
                </a:lnTo>
                <a:lnTo>
                  <a:pt x="9" y="309"/>
                </a:lnTo>
                <a:lnTo>
                  <a:pt x="0" y="336"/>
                </a:lnTo>
                <a:lnTo>
                  <a:pt x="26" y="362"/>
                </a:lnTo>
                <a:lnTo>
                  <a:pt x="26" y="371"/>
                </a:lnTo>
                <a:lnTo>
                  <a:pt x="26" y="380"/>
                </a:lnTo>
                <a:lnTo>
                  <a:pt x="26" y="389"/>
                </a:lnTo>
                <a:lnTo>
                  <a:pt x="17" y="389"/>
                </a:lnTo>
                <a:lnTo>
                  <a:pt x="26" y="398"/>
                </a:lnTo>
                <a:lnTo>
                  <a:pt x="17" y="406"/>
                </a:lnTo>
                <a:lnTo>
                  <a:pt x="26" y="406"/>
                </a:lnTo>
                <a:lnTo>
                  <a:pt x="35" y="406"/>
                </a:lnTo>
                <a:lnTo>
                  <a:pt x="44" y="398"/>
                </a:lnTo>
                <a:lnTo>
                  <a:pt x="53" y="398"/>
                </a:lnTo>
                <a:lnTo>
                  <a:pt x="62" y="442"/>
                </a:lnTo>
                <a:lnTo>
                  <a:pt x="71" y="442"/>
                </a:lnTo>
                <a:lnTo>
                  <a:pt x="79" y="442"/>
                </a:lnTo>
                <a:lnTo>
                  <a:pt x="79" y="495"/>
                </a:lnTo>
                <a:lnTo>
                  <a:pt x="88" y="521"/>
                </a:lnTo>
                <a:lnTo>
                  <a:pt x="88" y="530"/>
                </a:lnTo>
                <a:lnTo>
                  <a:pt x="97" y="539"/>
                </a:lnTo>
                <a:lnTo>
                  <a:pt x="79" y="539"/>
                </a:lnTo>
                <a:lnTo>
                  <a:pt x="71" y="583"/>
                </a:lnTo>
                <a:lnTo>
                  <a:pt x="88" y="583"/>
                </a:lnTo>
                <a:lnTo>
                  <a:pt x="115" y="592"/>
                </a:lnTo>
                <a:lnTo>
                  <a:pt x="133" y="592"/>
                </a:lnTo>
                <a:lnTo>
                  <a:pt x="142" y="583"/>
                </a:lnTo>
                <a:lnTo>
                  <a:pt x="142" y="575"/>
                </a:lnTo>
                <a:lnTo>
                  <a:pt x="142" y="566"/>
                </a:lnTo>
                <a:lnTo>
                  <a:pt x="142" y="557"/>
                </a:lnTo>
                <a:lnTo>
                  <a:pt x="124" y="557"/>
                </a:lnTo>
                <a:lnTo>
                  <a:pt x="133" y="530"/>
                </a:lnTo>
                <a:lnTo>
                  <a:pt x="133" y="513"/>
                </a:lnTo>
                <a:lnTo>
                  <a:pt x="133" y="521"/>
                </a:lnTo>
                <a:lnTo>
                  <a:pt x="142" y="521"/>
                </a:lnTo>
                <a:lnTo>
                  <a:pt x="150" y="530"/>
                </a:lnTo>
                <a:lnTo>
                  <a:pt x="150" y="539"/>
                </a:lnTo>
                <a:lnTo>
                  <a:pt x="204" y="566"/>
                </a:lnTo>
                <a:lnTo>
                  <a:pt x="204" y="575"/>
                </a:lnTo>
                <a:lnTo>
                  <a:pt x="212" y="575"/>
                </a:lnTo>
                <a:lnTo>
                  <a:pt x="212" y="583"/>
                </a:lnTo>
                <a:lnTo>
                  <a:pt x="221" y="592"/>
                </a:lnTo>
                <a:lnTo>
                  <a:pt x="230" y="592"/>
                </a:lnTo>
                <a:lnTo>
                  <a:pt x="230" y="601"/>
                </a:lnTo>
                <a:lnTo>
                  <a:pt x="257" y="601"/>
                </a:lnTo>
                <a:lnTo>
                  <a:pt x="283" y="592"/>
                </a:lnTo>
                <a:lnTo>
                  <a:pt x="292" y="592"/>
                </a:lnTo>
                <a:lnTo>
                  <a:pt x="292" y="566"/>
                </a:lnTo>
                <a:lnTo>
                  <a:pt x="301" y="566"/>
                </a:lnTo>
                <a:lnTo>
                  <a:pt x="310" y="557"/>
                </a:lnTo>
                <a:lnTo>
                  <a:pt x="328" y="557"/>
                </a:lnTo>
                <a:lnTo>
                  <a:pt x="336" y="557"/>
                </a:lnTo>
                <a:lnTo>
                  <a:pt x="345" y="548"/>
                </a:lnTo>
                <a:lnTo>
                  <a:pt x="354" y="548"/>
                </a:lnTo>
                <a:lnTo>
                  <a:pt x="354" y="539"/>
                </a:lnTo>
                <a:lnTo>
                  <a:pt x="354" y="530"/>
                </a:lnTo>
                <a:lnTo>
                  <a:pt x="336" y="451"/>
                </a:lnTo>
                <a:lnTo>
                  <a:pt x="345" y="442"/>
                </a:lnTo>
                <a:lnTo>
                  <a:pt x="345" y="433"/>
                </a:lnTo>
                <a:lnTo>
                  <a:pt x="328" y="442"/>
                </a:lnTo>
                <a:lnTo>
                  <a:pt x="328" y="433"/>
                </a:lnTo>
                <a:lnTo>
                  <a:pt x="328" y="424"/>
                </a:lnTo>
                <a:lnTo>
                  <a:pt x="319" y="406"/>
                </a:lnTo>
                <a:lnTo>
                  <a:pt x="319" y="398"/>
                </a:lnTo>
                <a:lnTo>
                  <a:pt x="310" y="389"/>
                </a:lnTo>
                <a:lnTo>
                  <a:pt x="301" y="336"/>
                </a:lnTo>
                <a:lnTo>
                  <a:pt x="257" y="327"/>
                </a:lnTo>
                <a:lnTo>
                  <a:pt x="204" y="327"/>
                </a:lnTo>
                <a:lnTo>
                  <a:pt x="195" y="318"/>
                </a:lnTo>
                <a:lnTo>
                  <a:pt x="195" y="300"/>
                </a:lnTo>
                <a:lnTo>
                  <a:pt x="221" y="300"/>
                </a:lnTo>
                <a:lnTo>
                  <a:pt x="221" y="291"/>
                </a:lnTo>
                <a:lnTo>
                  <a:pt x="212" y="291"/>
                </a:lnTo>
                <a:lnTo>
                  <a:pt x="186" y="283"/>
                </a:lnTo>
                <a:lnTo>
                  <a:pt x="168" y="230"/>
                </a:lnTo>
                <a:lnTo>
                  <a:pt x="177" y="230"/>
                </a:lnTo>
                <a:lnTo>
                  <a:pt x="186" y="230"/>
                </a:lnTo>
                <a:lnTo>
                  <a:pt x="195" y="238"/>
                </a:lnTo>
                <a:lnTo>
                  <a:pt x="221" y="212"/>
                </a:lnTo>
                <a:lnTo>
                  <a:pt x="212" y="212"/>
                </a:lnTo>
                <a:lnTo>
                  <a:pt x="212" y="141"/>
                </a:lnTo>
                <a:lnTo>
                  <a:pt x="212" y="132"/>
                </a:lnTo>
                <a:lnTo>
                  <a:pt x="204" y="132"/>
                </a:lnTo>
                <a:lnTo>
                  <a:pt x="195" y="132"/>
                </a:lnTo>
                <a:lnTo>
                  <a:pt x="186" y="115"/>
                </a:lnTo>
                <a:lnTo>
                  <a:pt x="186" y="106"/>
                </a:lnTo>
                <a:lnTo>
                  <a:pt x="177" y="97"/>
                </a:lnTo>
                <a:lnTo>
                  <a:pt x="177" y="88"/>
                </a:lnTo>
                <a:lnTo>
                  <a:pt x="177" y="79"/>
                </a:lnTo>
                <a:lnTo>
                  <a:pt x="168" y="79"/>
                </a:lnTo>
                <a:lnTo>
                  <a:pt x="150" y="79"/>
                </a:lnTo>
                <a:lnTo>
                  <a:pt x="142" y="61"/>
                </a:lnTo>
                <a:lnTo>
                  <a:pt x="133" y="53"/>
                </a:lnTo>
                <a:lnTo>
                  <a:pt x="133" y="44"/>
                </a:lnTo>
                <a:lnTo>
                  <a:pt x="124" y="35"/>
                </a:lnTo>
                <a:lnTo>
                  <a:pt x="124" y="26"/>
                </a:lnTo>
                <a:lnTo>
                  <a:pt x="115" y="17"/>
                </a:lnTo>
                <a:lnTo>
                  <a:pt x="115" y="8"/>
                </a:lnTo>
                <a:lnTo>
                  <a:pt x="115" y="0"/>
                </a:lnTo>
                <a:lnTo>
                  <a:pt x="88" y="0"/>
                </a:lnTo>
                <a:lnTo>
                  <a:pt x="88" y="8"/>
                </a:lnTo>
                <a:lnTo>
                  <a:pt x="88" y="70"/>
                </a:lnTo>
                <a:lnTo>
                  <a:pt x="88" y="79"/>
                </a:lnTo>
                <a:lnTo>
                  <a:pt x="79" y="79"/>
                </a:lnTo>
                <a:lnTo>
                  <a:pt x="88" y="79"/>
                </a:lnTo>
                <a:lnTo>
                  <a:pt x="88" y="88"/>
                </a:lnTo>
                <a:lnTo>
                  <a:pt x="79" y="97"/>
                </a:lnTo>
                <a:lnTo>
                  <a:pt x="71" y="97"/>
                </a:lnTo>
                <a:lnTo>
                  <a:pt x="53" y="106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60" name="Freeform 794"/>
          <p:cNvSpPr>
            <a:spLocks/>
          </p:cNvSpPr>
          <p:nvPr/>
        </p:nvSpPr>
        <p:spPr bwMode="auto">
          <a:xfrm>
            <a:off x="3413139" y="2794437"/>
            <a:ext cx="920185" cy="1003489"/>
          </a:xfrm>
          <a:custGeom>
            <a:avLst/>
            <a:gdLst>
              <a:gd name="T0" fmla="*/ 301 w 505"/>
              <a:gd name="T1" fmla="*/ 44 h 708"/>
              <a:gd name="T2" fmla="*/ 292 w 505"/>
              <a:gd name="T3" fmla="*/ 0 h 708"/>
              <a:gd name="T4" fmla="*/ 230 w 505"/>
              <a:gd name="T5" fmla="*/ 79 h 708"/>
              <a:gd name="T6" fmla="*/ 97 w 505"/>
              <a:gd name="T7" fmla="*/ 97 h 708"/>
              <a:gd name="T8" fmla="*/ 97 w 505"/>
              <a:gd name="T9" fmla="*/ 79 h 708"/>
              <a:gd name="T10" fmla="*/ 97 w 505"/>
              <a:gd name="T11" fmla="*/ 71 h 708"/>
              <a:gd name="T12" fmla="*/ 97 w 505"/>
              <a:gd name="T13" fmla="*/ 71 h 708"/>
              <a:gd name="T14" fmla="*/ 71 w 505"/>
              <a:gd name="T15" fmla="*/ 115 h 708"/>
              <a:gd name="T16" fmla="*/ 80 w 505"/>
              <a:gd name="T17" fmla="*/ 159 h 708"/>
              <a:gd name="T18" fmla="*/ 106 w 505"/>
              <a:gd name="T19" fmla="*/ 159 h 708"/>
              <a:gd name="T20" fmla="*/ 88 w 505"/>
              <a:gd name="T21" fmla="*/ 177 h 708"/>
              <a:gd name="T22" fmla="*/ 106 w 505"/>
              <a:gd name="T23" fmla="*/ 274 h 708"/>
              <a:gd name="T24" fmla="*/ 71 w 505"/>
              <a:gd name="T25" fmla="*/ 292 h 708"/>
              <a:gd name="T26" fmla="*/ 53 w 505"/>
              <a:gd name="T27" fmla="*/ 318 h 708"/>
              <a:gd name="T28" fmla="*/ 53 w 505"/>
              <a:gd name="T29" fmla="*/ 416 h 708"/>
              <a:gd name="T30" fmla="*/ 35 w 505"/>
              <a:gd name="T31" fmla="*/ 469 h 708"/>
              <a:gd name="T32" fmla="*/ 35 w 505"/>
              <a:gd name="T33" fmla="*/ 495 h 708"/>
              <a:gd name="T34" fmla="*/ 35 w 505"/>
              <a:gd name="T35" fmla="*/ 522 h 708"/>
              <a:gd name="T36" fmla="*/ 18 w 505"/>
              <a:gd name="T37" fmla="*/ 557 h 708"/>
              <a:gd name="T38" fmla="*/ 0 w 505"/>
              <a:gd name="T39" fmla="*/ 584 h 708"/>
              <a:gd name="T40" fmla="*/ 0 w 505"/>
              <a:gd name="T41" fmla="*/ 637 h 708"/>
              <a:gd name="T42" fmla="*/ 26 w 505"/>
              <a:gd name="T43" fmla="*/ 654 h 708"/>
              <a:gd name="T44" fmla="*/ 53 w 505"/>
              <a:gd name="T45" fmla="*/ 663 h 708"/>
              <a:gd name="T46" fmla="*/ 80 w 505"/>
              <a:gd name="T47" fmla="*/ 663 h 708"/>
              <a:gd name="T48" fmla="*/ 106 w 505"/>
              <a:gd name="T49" fmla="*/ 654 h 708"/>
              <a:gd name="T50" fmla="*/ 142 w 505"/>
              <a:gd name="T51" fmla="*/ 690 h 708"/>
              <a:gd name="T52" fmla="*/ 150 w 505"/>
              <a:gd name="T53" fmla="*/ 708 h 708"/>
              <a:gd name="T54" fmla="*/ 159 w 505"/>
              <a:gd name="T55" fmla="*/ 699 h 708"/>
              <a:gd name="T56" fmla="*/ 186 w 505"/>
              <a:gd name="T57" fmla="*/ 681 h 708"/>
              <a:gd name="T58" fmla="*/ 221 w 505"/>
              <a:gd name="T59" fmla="*/ 690 h 708"/>
              <a:gd name="T60" fmla="*/ 221 w 505"/>
              <a:gd name="T61" fmla="*/ 654 h 708"/>
              <a:gd name="T62" fmla="*/ 266 w 505"/>
              <a:gd name="T63" fmla="*/ 672 h 708"/>
              <a:gd name="T64" fmla="*/ 301 w 505"/>
              <a:gd name="T65" fmla="*/ 654 h 708"/>
              <a:gd name="T66" fmla="*/ 390 w 505"/>
              <a:gd name="T67" fmla="*/ 690 h 708"/>
              <a:gd name="T68" fmla="*/ 416 w 505"/>
              <a:gd name="T69" fmla="*/ 654 h 708"/>
              <a:gd name="T70" fmla="*/ 407 w 505"/>
              <a:gd name="T71" fmla="*/ 646 h 708"/>
              <a:gd name="T72" fmla="*/ 505 w 505"/>
              <a:gd name="T73" fmla="*/ 495 h 708"/>
              <a:gd name="T74" fmla="*/ 469 w 505"/>
              <a:gd name="T75" fmla="*/ 460 h 708"/>
              <a:gd name="T76" fmla="*/ 452 w 505"/>
              <a:gd name="T77" fmla="*/ 424 h 708"/>
              <a:gd name="T78" fmla="*/ 452 w 505"/>
              <a:gd name="T79" fmla="*/ 389 h 708"/>
              <a:gd name="T80" fmla="*/ 399 w 505"/>
              <a:gd name="T81" fmla="*/ 292 h 708"/>
              <a:gd name="T82" fmla="*/ 425 w 505"/>
              <a:gd name="T83" fmla="*/ 256 h 708"/>
              <a:gd name="T84" fmla="*/ 425 w 505"/>
              <a:gd name="T85" fmla="*/ 230 h 708"/>
              <a:gd name="T86" fmla="*/ 452 w 505"/>
              <a:gd name="T87" fmla="*/ 194 h 708"/>
              <a:gd name="T88" fmla="*/ 416 w 505"/>
              <a:gd name="T89" fmla="*/ 159 h 708"/>
              <a:gd name="T90" fmla="*/ 381 w 505"/>
              <a:gd name="T91" fmla="*/ 124 h 708"/>
              <a:gd name="T92" fmla="*/ 399 w 505"/>
              <a:gd name="T93" fmla="*/ 71 h 70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05"/>
              <a:gd name="T142" fmla="*/ 0 h 708"/>
              <a:gd name="T143" fmla="*/ 505 w 505"/>
              <a:gd name="T144" fmla="*/ 708 h 708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05" h="708">
                <a:moveTo>
                  <a:pt x="399" y="71"/>
                </a:moveTo>
                <a:lnTo>
                  <a:pt x="399" y="62"/>
                </a:lnTo>
                <a:lnTo>
                  <a:pt x="301" y="44"/>
                </a:lnTo>
                <a:lnTo>
                  <a:pt x="301" y="17"/>
                </a:lnTo>
                <a:lnTo>
                  <a:pt x="310" y="9"/>
                </a:lnTo>
                <a:lnTo>
                  <a:pt x="292" y="0"/>
                </a:lnTo>
                <a:lnTo>
                  <a:pt x="275" y="0"/>
                </a:lnTo>
                <a:lnTo>
                  <a:pt x="257" y="0"/>
                </a:lnTo>
                <a:lnTo>
                  <a:pt x="230" y="79"/>
                </a:lnTo>
                <a:lnTo>
                  <a:pt x="221" y="106"/>
                </a:lnTo>
                <a:lnTo>
                  <a:pt x="204" y="124"/>
                </a:lnTo>
                <a:lnTo>
                  <a:pt x="97" y="97"/>
                </a:lnTo>
                <a:lnTo>
                  <a:pt x="97" y="88"/>
                </a:lnTo>
                <a:lnTo>
                  <a:pt x="97" y="79"/>
                </a:lnTo>
                <a:lnTo>
                  <a:pt x="97" y="71"/>
                </a:lnTo>
                <a:lnTo>
                  <a:pt x="62" y="62"/>
                </a:lnTo>
                <a:lnTo>
                  <a:pt x="71" y="115"/>
                </a:lnTo>
                <a:lnTo>
                  <a:pt x="80" y="141"/>
                </a:lnTo>
                <a:lnTo>
                  <a:pt x="80" y="150"/>
                </a:lnTo>
                <a:lnTo>
                  <a:pt x="80" y="159"/>
                </a:lnTo>
                <a:lnTo>
                  <a:pt x="106" y="150"/>
                </a:lnTo>
                <a:lnTo>
                  <a:pt x="106" y="159"/>
                </a:lnTo>
                <a:lnTo>
                  <a:pt x="106" y="168"/>
                </a:lnTo>
                <a:lnTo>
                  <a:pt x="97" y="177"/>
                </a:lnTo>
                <a:lnTo>
                  <a:pt x="88" y="177"/>
                </a:lnTo>
                <a:lnTo>
                  <a:pt x="106" y="256"/>
                </a:lnTo>
                <a:lnTo>
                  <a:pt x="106" y="265"/>
                </a:lnTo>
                <a:lnTo>
                  <a:pt x="106" y="274"/>
                </a:lnTo>
                <a:lnTo>
                  <a:pt x="115" y="274"/>
                </a:lnTo>
                <a:lnTo>
                  <a:pt x="88" y="292"/>
                </a:lnTo>
                <a:lnTo>
                  <a:pt x="71" y="292"/>
                </a:lnTo>
                <a:lnTo>
                  <a:pt x="53" y="301"/>
                </a:lnTo>
                <a:lnTo>
                  <a:pt x="53" y="318"/>
                </a:lnTo>
                <a:lnTo>
                  <a:pt x="53" y="327"/>
                </a:lnTo>
                <a:lnTo>
                  <a:pt x="62" y="407"/>
                </a:lnTo>
                <a:lnTo>
                  <a:pt x="53" y="416"/>
                </a:lnTo>
                <a:lnTo>
                  <a:pt x="53" y="460"/>
                </a:lnTo>
                <a:lnTo>
                  <a:pt x="35" y="469"/>
                </a:lnTo>
                <a:lnTo>
                  <a:pt x="35" y="486"/>
                </a:lnTo>
                <a:lnTo>
                  <a:pt x="44" y="495"/>
                </a:lnTo>
                <a:lnTo>
                  <a:pt x="35" y="495"/>
                </a:lnTo>
                <a:lnTo>
                  <a:pt x="35" y="504"/>
                </a:lnTo>
                <a:lnTo>
                  <a:pt x="26" y="504"/>
                </a:lnTo>
                <a:lnTo>
                  <a:pt x="35" y="522"/>
                </a:lnTo>
                <a:lnTo>
                  <a:pt x="35" y="531"/>
                </a:lnTo>
                <a:lnTo>
                  <a:pt x="18" y="548"/>
                </a:lnTo>
                <a:lnTo>
                  <a:pt x="18" y="557"/>
                </a:lnTo>
                <a:lnTo>
                  <a:pt x="9" y="566"/>
                </a:lnTo>
                <a:lnTo>
                  <a:pt x="0" y="575"/>
                </a:lnTo>
                <a:lnTo>
                  <a:pt x="0" y="584"/>
                </a:lnTo>
                <a:lnTo>
                  <a:pt x="9" y="584"/>
                </a:lnTo>
                <a:lnTo>
                  <a:pt x="0" y="637"/>
                </a:lnTo>
                <a:lnTo>
                  <a:pt x="26" y="628"/>
                </a:lnTo>
                <a:lnTo>
                  <a:pt x="35" y="637"/>
                </a:lnTo>
                <a:lnTo>
                  <a:pt x="26" y="654"/>
                </a:lnTo>
                <a:lnTo>
                  <a:pt x="35" y="654"/>
                </a:lnTo>
                <a:lnTo>
                  <a:pt x="44" y="663"/>
                </a:lnTo>
                <a:lnTo>
                  <a:pt x="53" y="663"/>
                </a:lnTo>
                <a:lnTo>
                  <a:pt x="71" y="663"/>
                </a:lnTo>
                <a:lnTo>
                  <a:pt x="80" y="663"/>
                </a:lnTo>
                <a:lnTo>
                  <a:pt x="88" y="663"/>
                </a:lnTo>
                <a:lnTo>
                  <a:pt x="97" y="663"/>
                </a:lnTo>
                <a:lnTo>
                  <a:pt x="106" y="654"/>
                </a:lnTo>
                <a:lnTo>
                  <a:pt x="124" y="672"/>
                </a:lnTo>
                <a:lnTo>
                  <a:pt x="124" y="681"/>
                </a:lnTo>
                <a:lnTo>
                  <a:pt x="142" y="690"/>
                </a:lnTo>
                <a:lnTo>
                  <a:pt x="142" y="699"/>
                </a:lnTo>
                <a:lnTo>
                  <a:pt x="150" y="699"/>
                </a:lnTo>
                <a:lnTo>
                  <a:pt x="150" y="708"/>
                </a:lnTo>
                <a:lnTo>
                  <a:pt x="159" y="708"/>
                </a:lnTo>
                <a:lnTo>
                  <a:pt x="159" y="699"/>
                </a:lnTo>
                <a:lnTo>
                  <a:pt x="177" y="690"/>
                </a:lnTo>
                <a:lnTo>
                  <a:pt x="186" y="681"/>
                </a:lnTo>
                <a:lnTo>
                  <a:pt x="204" y="699"/>
                </a:lnTo>
                <a:lnTo>
                  <a:pt x="221" y="681"/>
                </a:lnTo>
                <a:lnTo>
                  <a:pt x="221" y="690"/>
                </a:lnTo>
                <a:lnTo>
                  <a:pt x="230" y="681"/>
                </a:lnTo>
                <a:lnTo>
                  <a:pt x="230" y="672"/>
                </a:lnTo>
                <a:lnTo>
                  <a:pt x="221" y="654"/>
                </a:lnTo>
                <a:lnTo>
                  <a:pt x="230" y="637"/>
                </a:lnTo>
                <a:lnTo>
                  <a:pt x="248" y="681"/>
                </a:lnTo>
                <a:lnTo>
                  <a:pt x="266" y="672"/>
                </a:lnTo>
                <a:lnTo>
                  <a:pt x="275" y="672"/>
                </a:lnTo>
                <a:lnTo>
                  <a:pt x="292" y="681"/>
                </a:lnTo>
                <a:lnTo>
                  <a:pt x="301" y="654"/>
                </a:lnTo>
                <a:lnTo>
                  <a:pt x="337" y="690"/>
                </a:lnTo>
                <a:lnTo>
                  <a:pt x="363" y="654"/>
                </a:lnTo>
                <a:lnTo>
                  <a:pt x="390" y="690"/>
                </a:lnTo>
                <a:lnTo>
                  <a:pt x="390" y="699"/>
                </a:lnTo>
                <a:lnTo>
                  <a:pt x="416" y="654"/>
                </a:lnTo>
                <a:lnTo>
                  <a:pt x="407" y="646"/>
                </a:lnTo>
                <a:lnTo>
                  <a:pt x="434" y="610"/>
                </a:lnTo>
                <a:lnTo>
                  <a:pt x="461" y="513"/>
                </a:lnTo>
                <a:lnTo>
                  <a:pt x="505" y="495"/>
                </a:lnTo>
                <a:lnTo>
                  <a:pt x="505" y="486"/>
                </a:lnTo>
                <a:lnTo>
                  <a:pt x="478" y="478"/>
                </a:lnTo>
                <a:lnTo>
                  <a:pt x="469" y="460"/>
                </a:lnTo>
                <a:lnTo>
                  <a:pt x="461" y="451"/>
                </a:lnTo>
                <a:lnTo>
                  <a:pt x="434" y="451"/>
                </a:lnTo>
                <a:lnTo>
                  <a:pt x="452" y="424"/>
                </a:lnTo>
                <a:lnTo>
                  <a:pt x="461" y="416"/>
                </a:lnTo>
                <a:lnTo>
                  <a:pt x="461" y="407"/>
                </a:lnTo>
                <a:lnTo>
                  <a:pt x="452" y="389"/>
                </a:lnTo>
                <a:lnTo>
                  <a:pt x="452" y="345"/>
                </a:lnTo>
                <a:lnTo>
                  <a:pt x="399" y="336"/>
                </a:lnTo>
                <a:lnTo>
                  <a:pt x="399" y="292"/>
                </a:lnTo>
                <a:lnTo>
                  <a:pt x="399" y="274"/>
                </a:lnTo>
                <a:lnTo>
                  <a:pt x="399" y="247"/>
                </a:lnTo>
                <a:lnTo>
                  <a:pt x="425" y="256"/>
                </a:lnTo>
                <a:lnTo>
                  <a:pt x="425" y="247"/>
                </a:lnTo>
                <a:lnTo>
                  <a:pt x="425" y="230"/>
                </a:lnTo>
                <a:lnTo>
                  <a:pt x="452" y="212"/>
                </a:lnTo>
                <a:lnTo>
                  <a:pt x="461" y="212"/>
                </a:lnTo>
                <a:lnTo>
                  <a:pt x="452" y="194"/>
                </a:lnTo>
                <a:lnTo>
                  <a:pt x="425" y="177"/>
                </a:lnTo>
                <a:lnTo>
                  <a:pt x="425" y="159"/>
                </a:lnTo>
                <a:lnTo>
                  <a:pt x="416" y="159"/>
                </a:lnTo>
                <a:lnTo>
                  <a:pt x="390" y="150"/>
                </a:lnTo>
                <a:lnTo>
                  <a:pt x="390" y="132"/>
                </a:lnTo>
                <a:lnTo>
                  <a:pt x="381" y="124"/>
                </a:lnTo>
                <a:lnTo>
                  <a:pt x="381" y="88"/>
                </a:lnTo>
                <a:lnTo>
                  <a:pt x="390" y="79"/>
                </a:lnTo>
                <a:lnTo>
                  <a:pt x="399" y="7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61" name="Freeform 795"/>
          <p:cNvSpPr>
            <a:spLocks/>
          </p:cNvSpPr>
          <p:nvPr/>
        </p:nvSpPr>
        <p:spPr bwMode="auto">
          <a:xfrm>
            <a:off x="2556731" y="1276447"/>
            <a:ext cx="872809" cy="890101"/>
          </a:xfrm>
          <a:custGeom>
            <a:avLst/>
            <a:gdLst>
              <a:gd name="T0" fmla="*/ 177 w 479"/>
              <a:gd name="T1" fmla="*/ 204 h 628"/>
              <a:gd name="T2" fmla="*/ 177 w 479"/>
              <a:gd name="T3" fmla="*/ 213 h 628"/>
              <a:gd name="T4" fmla="*/ 169 w 479"/>
              <a:gd name="T5" fmla="*/ 213 h 628"/>
              <a:gd name="T6" fmla="*/ 160 w 479"/>
              <a:gd name="T7" fmla="*/ 222 h 628"/>
              <a:gd name="T8" fmla="*/ 142 w 479"/>
              <a:gd name="T9" fmla="*/ 230 h 628"/>
              <a:gd name="T10" fmla="*/ 133 w 479"/>
              <a:gd name="T11" fmla="*/ 239 h 628"/>
              <a:gd name="T12" fmla="*/ 133 w 479"/>
              <a:gd name="T13" fmla="*/ 257 h 628"/>
              <a:gd name="T14" fmla="*/ 142 w 479"/>
              <a:gd name="T15" fmla="*/ 301 h 628"/>
              <a:gd name="T16" fmla="*/ 89 w 479"/>
              <a:gd name="T17" fmla="*/ 345 h 628"/>
              <a:gd name="T18" fmla="*/ 80 w 479"/>
              <a:gd name="T19" fmla="*/ 328 h 628"/>
              <a:gd name="T20" fmla="*/ 45 w 479"/>
              <a:gd name="T21" fmla="*/ 301 h 628"/>
              <a:gd name="T22" fmla="*/ 18 w 479"/>
              <a:gd name="T23" fmla="*/ 301 h 628"/>
              <a:gd name="T24" fmla="*/ 0 w 479"/>
              <a:gd name="T25" fmla="*/ 328 h 628"/>
              <a:gd name="T26" fmla="*/ 62 w 479"/>
              <a:gd name="T27" fmla="*/ 407 h 628"/>
              <a:gd name="T28" fmla="*/ 45 w 479"/>
              <a:gd name="T29" fmla="*/ 425 h 628"/>
              <a:gd name="T30" fmla="*/ 9 w 479"/>
              <a:gd name="T31" fmla="*/ 434 h 628"/>
              <a:gd name="T32" fmla="*/ 18 w 479"/>
              <a:gd name="T33" fmla="*/ 522 h 628"/>
              <a:gd name="T34" fmla="*/ 27 w 479"/>
              <a:gd name="T35" fmla="*/ 575 h 628"/>
              <a:gd name="T36" fmla="*/ 36 w 479"/>
              <a:gd name="T37" fmla="*/ 593 h 628"/>
              <a:gd name="T38" fmla="*/ 53 w 479"/>
              <a:gd name="T39" fmla="*/ 611 h 628"/>
              <a:gd name="T40" fmla="*/ 80 w 479"/>
              <a:gd name="T41" fmla="*/ 575 h 628"/>
              <a:gd name="T42" fmla="*/ 98 w 479"/>
              <a:gd name="T43" fmla="*/ 602 h 628"/>
              <a:gd name="T44" fmla="*/ 151 w 479"/>
              <a:gd name="T45" fmla="*/ 611 h 628"/>
              <a:gd name="T46" fmla="*/ 169 w 479"/>
              <a:gd name="T47" fmla="*/ 611 h 628"/>
              <a:gd name="T48" fmla="*/ 177 w 479"/>
              <a:gd name="T49" fmla="*/ 611 h 628"/>
              <a:gd name="T50" fmla="*/ 195 w 479"/>
              <a:gd name="T51" fmla="*/ 593 h 628"/>
              <a:gd name="T52" fmla="*/ 222 w 479"/>
              <a:gd name="T53" fmla="*/ 602 h 628"/>
              <a:gd name="T54" fmla="*/ 275 w 479"/>
              <a:gd name="T55" fmla="*/ 620 h 628"/>
              <a:gd name="T56" fmla="*/ 293 w 479"/>
              <a:gd name="T57" fmla="*/ 549 h 628"/>
              <a:gd name="T58" fmla="*/ 284 w 479"/>
              <a:gd name="T59" fmla="*/ 549 h 628"/>
              <a:gd name="T60" fmla="*/ 284 w 479"/>
              <a:gd name="T61" fmla="*/ 558 h 628"/>
              <a:gd name="T62" fmla="*/ 275 w 479"/>
              <a:gd name="T63" fmla="*/ 540 h 628"/>
              <a:gd name="T64" fmla="*/ 266 w 479"/>
              <a:gd name="T65" fmla="*/ 540 h 628"/>
              <a:gd name="T66" fmla="*/ 275 w 479"/>
              <a:gd name="T67" fmla="*/ 522 h 628"/>
              <a:gd name="T68" fmla="*/ 275 w 479"/>
              <a:gd name="T69" fmla="*/ 522 h 628"/>
              <a:gd name="T70" fmla="*/ 284 w 479"/>
              <a:gd name="T71" fmla="*/ 513 h 628"/>
              <a:gd name="T72" fmla="*/ 310 w 479"/>
              <a:gd name="T73" fmla="*/ 505 h 628"/>
              <a:gd name="T74" fmla="*/ 319 w 479"/>
              <a:gd name="T75" fmla="*/ 416 h 628"/>
              <a:gd name="T76" fmla="*/ 355 w 479"/>
              <a:gd name="T77" fmla="*/ 407 h 628"/>
              <a:gd name="T78" fmla="*/ 355 w 479"/>
              <a:gd name="T79" fmla="*/ 381 h 628"/>
              <a:gd name="T80" fmla="*/ 390 w 479"/>
              <a:gd name="T81" fmla="*/ 381 h 628"/>
              <a:gd name="T82" fmla="*/ 408 w 479"/>
              <a:gd name="T83" fmla="*/ 310 h 628"/>
              <a:gd name="T84" fmla="*/ 434 w 479"/>
              <a:gd name="T85" fmla="*/ 275 h 628"/>
              <a:gd name="T86" fmla="*/ 443 w 479"/>
              <a:gd name="T87" fmla="*/ 266 h 628"/>
              <a:gd name="T88" fmla="*/ 479 w 479"/>
              <a:gd name="T89" fmla="*/ 257 h 628"/>
              <a:gd name="T90" fmla="*/ 479 w 479"/>
              <a:gd name="T91" fmla="*/ 239 h 628"/>
              <a:gd name="T92" fmla="*/ 470 w 479"/>
              <a:gd name="T93" fmla="*/ 115 h 628"/>
              <a:gd name="T94" fmla="*/ 470 w 479"/>
              <a:gd name="T95" fmla="*/ 107 h 628"/>
              <a:gd name="T96" fmla="*/ 443 w 479"/>
              <a:gd name="T97" fmla="*/ 62 h 628"/>
              <a:gd name="T98" fmla="*/ 275 w 479"/>
              <a:gd name="T99" fmla="*/ 133 h 628"/>
              <a:gd name="T100" fmla="*/ 275 w 479"/>
              <a:gd name="T101" fmla="*/ 133 h 628"/>
              <a:gd name="T102" fmla="*/ 275 w 479"/>
              <a:gd name="T103" fmla="*/ 142 h 628"/>
              <a:gd name="T104" fmla="*/ 275 w 479"/>
              <a:gd name="T105" fmla="*/ 142 h 628"/>
              <a:gd name="T106" fmla="*/ 257 w 479"/>
              <a:gd name="T107" fmla="*/ 151 h 628"/>
              <a:gd name="T108" fmla="*/ 239 w 479"/>
              <a:gd name="T109" fmla="*/ 160 h 628"/>
              <a:gd name="T110" fmla="*/ 222 w 479"/>
              <a:gd name="T111" fmla="*/ 168 h 628"/>
              <a:gd name="T112" fmla="*/ 213 w 479"/>
              <a:gd name="T113" fmla="*/ 177 h 628"/>
              <a:gd name="T114" fmla="*/ 204 w 479"/>
              <a:gd name="T115" fmla="*/ 186 h 628"/>
              <a:gd name="T116" fmla="*/ 186 w 479"/>
              <a:gd name="T117" fmla="*/ 195 h 62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479"/>
              <a:gd name="T178" fmla="*/ 0 h 628"/>
              <a:gd name="T179" fmla="*/ 479 w 479"/>
              <a:gd name="T180" fmla="*/ 628 h 62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479" h="628">
                <a:moveTo>
                  <a:pt x="186" y="204"/>
                </a:moveTo>
                <a:lnTo>
                  <a:pt x="186" y="204"/>
                </a:lnTo>
                <a:lnTo>
                  <a:pt x="177" y="204"/>
                </a:lnTo>
                <a:lnTo>
                  <a:pt x="177" y="213"/>
                </a:lnTo>
                <a:lnTo>
                  <a:pt x="169" y="213"/>
                </a:lnTo>
                <a:lnTo>
                  <a:pt x="160" y="222"/>
                </a:lnTo>
                <a:lnTo>
                  <a:pt x="151" y="230"/>
                </a:lnTo>
                <a:lnTo>
                  <a:pt x="142" y="230"/>
                </a:lnTo>
                <a:lnTo>
                  <a:pt x="142" y="239"/>
                </a:lnTo>
                <a:lnTo>
                  <a:pt x="133" y="239"/>
                </a:lnTo>
                <a:lnTo>
                  <a:pt x="124" y="248"/>
                </a:lnTo>
                <a:lnTo>
                  <a:pt x="133" y="257"/>
                </a:lnTo>
                <a:lnTo>
                  <a:pt x="133" y="266"/>
                </a:lnTo>
                <a:lnTo>
                  <a:pt x="142" y="283"/>
                </a:lnTo>
                <a:lnTo>
                  <a:pt x="142" y="301"/>
                </a:lnTo>
                <a:lnTo>
                  <a:pt x="89" y="354"/>
                </a:lnTo>
                <a:lnTo>
                  <a:pt x="89" y="345"/>
                </a:lnTo>
                <a:lnTo>
                  <a:pt x="89" y="337"/>
                </a:lnTo>
                <a:lnTo>
                  <a:pt x="80" y="328"/>
                </a:lnTo>
                <a:lnTo>
                  <a:pt x="62" y="328"/>
                </a:lnTo>
                <a:lnTo>
                  <a:pt x="45" y="301"/>
                </a:lnTo>
                <a:lnTo>
                  <a:pt x="36" y="301"/>
                </a:lnTo>
                <a:lnTo>
                  <a:pt x="27" y="301"/>
                </a:lnTo>
                <a:lnTo>
                  <a:pt x="18" y="301"/>
                </a:lnTo>
                <a:lnTo>
                  <a:pt x="0" y="301"/>
                </a:lnTo>
                <a:lnTo>
                  <a:pt x="0" y="310"/>
                </a:lnTo>
                <a:lnTo>
                  <a:pt x="0" y="328"/>
                </a:lnTo>
                <a:lnTo>
                  <a:pt x="9" y="363"/>
                </a:lnTo>
                <a:lnTo>
                  <a:pt x="9" y="398"/>
                </a:lnTo>
                <a:lnTo>
                  <a:pt x="62" y="407"/>
                </a:lnTo>
                <a:lnTo>
                  <a:pt x="62" y="416"/>
                </a:lnTo>
                <a:lnTo>
                  <a:pt x="53" y="425"/>
                </a:lnTo>
                <a:lnTo>
                  <a:pt x="45" y="425"/>
                </a:lnTo>
                <a:lnTo>
                  <a:pt x="36" y="425"/>
                </a:lnTo>
                <a:lnTo>
                  <a:pt x="27" y="434"/>
                </a:lnTo>
                <a:lnTo>
                  <a:pt x="9" y="434"/>
                </a:lnTo>
                <a:lnTo>
                  <a:pt x="18" y="496"/>
                </a:lnTo>
                <a:lnTo>
                  <a:pt x="9" y="513"/>
                </a:lnTo>
                <a:lnTo>
                  <a:pt x="18" y="522"/>
                </a:lnTo>
                <a:lnTo>
                  <a:pt x="27" y="575"/>
                </a:lnTo>
                <a:lnTo>
                  <a:pt x="27" y="584"/>
                </a:lnTo>
                <a:lnTo>
                  <a:pt x="36" y="593"/>
                </a:lnTo>
                <a:lnTo>
                  <a:pt x="36" y="602"/>
                </a:lnTo>
                <a:lnTo>
                  <a:pt x="45" y="611"/>
                </a:lnTo>
                <a:lnTo>
                  <a:pt x="53" y="611"/>
                </a:lnTo>
                <a:lnTo>
                  <a:pt x="62" y="620"/>
                </a:lnTo>
                <a:lnTo>
                  <a:pt x="71" y="584"/>
                </a:lnTo>
                <a:lnTo>
                  <a:pt x="80" y="575"/>
                </a:lnTo>
                <a:lnTo>
                  <a:pt x="98" y="593"/>
                </a:lnTo>
                <a:lnTo>
                  <a:pt x="98" y="602"/>
                </a:lnTo>
                <a:lnTo>
                  <a:pt x="151" y="611"/>
                </a:lnTo>
                <a:lnTo>
                  <a:pt x="151" y="602"/>
                </a:lnTo>
                <a:lnTo>
                  <a:pt x="160" y="611"/>
                </a:lnTo>
                <a:lnTo>
                  <a:pt x="169" y="611"/>
                </a:lnTo>
                <a:lnTo>
                  <a:pt x="177" y="611"/>
                </a:lnTo>
                <a:lnTo>
                  <a:pt x="186" y="611"/>
                </a:lnTo>
                <a:lnTo>
                  <a:pt x="195" y="593"/>
                </a:lnTo>
                <a:lnTo>
                  <a:pt x="204" y="593"/>
                </a:lnTo>
                <a:lnTo>
                  <a:pt x="204" y="602"/>
                </a:lnTo>
                <a:lnTo>
                  <a:pt x="222" y="602"/>
                </a:lnTo>
                <a:lnTo>
                  <a:pt x="239" y="611"/>
                </a:lnTo>
                <a:lnTo>
                  <a:pt x="239" y="628"/>
                </a:lnTo>
                <a:lnTo>
                  <a:pt x="275" y="620"/>
                </a:lnTo>
                <a:lnTo>
                  <a:pt x="293" y="628"/>
                </a:lnTo>
                <a:lnTo>
                  <a:pt x="301" y="549"/>
                </a:lnTo>
                <a:lnTo>
                  <a:pt x="293" y="549"/>
                </a:lnTo>
                <a:lnTo>
                  <a:pt x="284" y="549"/>
                </a:lnTo>
                <a:lnTo>
                  <a:pt x="284" y="558"/>
                </a:lnTo>
                <a:lnTo>
                  <a:pt x="275" y="549"/>
                </a:lnTo>
                <a:lnTo>
                  <a:pt x="275" y="540"/>
                </a:lnTo>
                <a:lnTo>
                  <a:pt x="266" y="540"/>
                </a:lnTo>
                <a:lnTo>
                  <a:pt x="266" y="531"/>
                </a:lnTo>
                <a:lnTo>
                  <a:pt x="275" y="531"/>
                </a:lnTo>
                <a:lnTo>
                  <a:pt x="275" y="522"/>
                </a:lnTo>
                <a:lnTo>
                  <a:pt x="284" y="513"/>
                </a:lnTo>
                <a:lnTo>
                  <a:pt x="284" y="505"/>
                </a:lnTo>
                <a:lnTo>
                  <a:pt x="293" y="505"/>
                </a:lnTo>
                <a:lnTo>
                  <a:pt x="310" y="505"/>
                </a:lnTo>
                <a:lnTo>
                  <a:pt x="301" y="478"/>
                </a:lnTo>
                <a:lnTo>
                  <a:pt x="293" y="416"/>
                </a:lnTo>
                <a:lnTo>
                  <a:pt x="319" y="416"/>
                </a:lnTo>
                <a:lnTo>
                  <a:pt x="328" y="398"/>
                </a:lnTo>
                <a:lnTo>
                  <a:pt x="337" y="398"/>
                </a:lnTo>
                <a:lnTo>
                  <a:pt x="355" y="407"/>
                </a:lnTo>
                <a:lnTo>
                  <a:pt x="355" y="398"/>
                </a:lnTo>
                <a:lnTo>
                  <a:pt x="355" y="381"/>
                </a:lnTo>
                <a:lnTo>
                  <a:pt x="364" y="381"/>
                </a:lnTo>
                <a:lnTo>
                  <a:pt x="372" y="381"/>
                </a:lnTo>
                <a:lnTo>
                  <a:pt x="390" y="381"/>
                </a:lnTo>
                <a:lnTo>
                  <a:pt x="408" y="310"/>
                </a:lnTo>
                <a:lnTo>
                  <a:pt x="408" y="275"/>
                </a:lnTo>
                <a:lnTo>
                  <a:pt x="434" y="275"/>
                </a:lnTo>
                <a:lnTo>
                  <a:pt x="443" y="275"/>
                </a:lnTo>
                <a:lnTo>
                  <a:pt x="443" y="266"/>
                </a:lnTo>
                <a:lnTo>
                  <a:pt x="452" y="275"/>
                </a:lnTo>
                <a:lnTo>
                  <a:pt x="470" y="266"/>
                </a:lnTo>
                <a:lnTo>
                  <a:pt x="479" y="257"/>
                </a:lnTo>
                <a:lnTo>
                  <a:pt x="479" y="248"/>
                </a:lnTo>
                <a:lnTo>
                  <a:pt x="479" y="239"/>
                </a:lnTo>
                <a:lnTo>
                  <a:pt x="443" y="239"/>
                </a:lnTo>
                <a:lnTo>
                  <a:pt x="470" y="115"/>
                </a:lnTo>
                <a:lnTo>
                  <a:pt x="470" y="107"/>
                </a:lnTo>
                <a:lnTo>
                  <a:pt x="470" y="89"/>
                </a:lnTo>
                <a:lnTo>
                  <a:pt x="461" y="71"/>
                </a:lnTo>
                <a:lnTo>
                  <a:pt x="443" y="62"/>
                </a:lnTo>
                <a:lnTo>
                  <a:pt x="399" y="9"/>
                </a:lnTo>
                <a:lnTo>
                  <a:pt x="381" y="0"/>
                </a:lnTo>
                <a:lnTo>
                  <a:pt x="275" y="133"/>
                </a:lnTo>
                <a:lnTo>
                  <a:pt x="275" y="142"/>
                </a:lnTo>
                <a:lnTo>
                  <a:pt x="257" y="151"/>
                </a:lnTo>
                <a:lnTo>
                  <a:pt x="248" y="151"/>
                </a:lnTo>
                <a:lnTo>
                  <a:pt x="239" y="160"/>
                </a:lnTo>
                <a:lnTo>
                  <a:pt x="231" y="168"/>
                </a:lnTo>
                <a:lnTo>
                  <a:pt x="222" y="168"/>
                </a:lnTo>
                <a:lnTo>
                  <a:pt x="222" y="177"/>
                </a:lnTo>
                <a:lnTo>
                  <a:pt x="213" y="177"/>
                </a:lnTo>
                <a:lnTo>
                  <a:pt x="213" y="186"/>
                </a:lnTo>
                <a:lnTo>
                  <a:pt x="204" y="186"/>
                </a:lnTo>
                <a:lnTo>
                  <a:pt x="195" y="195"/>
                </a:lnTo>
                <a:lnTo>
                  <a:pt x="186" y="195"/>
                </a:lnTo>
                <a:lnTo>
                  <a:pt x="186" y="20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619">
              <a:solidFill>
                <a:prstClr val="black"/>
              </a:solidFill>
            </a:endParaRPr>
          </a:p>
          <a:p>
            <a:pPr>
              <a:defRPr/>
            </a:pPr>
            <a:endParaRPr lang="es-MX" sz="619">
              <a:solidFill>
                <a:prstClr val="black"/>
              </a:solidFill>
            </a:endParaRPr>
          </a:p>
          <a:p>
            <a:pPr>
              <a:defRPr/>
            </a:pPr>
            <a:endParaRPr lang="es-MX" sz="619">
              <a:solidFill>
                <a:prstClr val="black"/>
              </a:solidFill>
            </a:endParaRPr>
          </a:p>
          <a:p>
            <a:pPr>
              <a:defRPr/>
            </a:pPr>
            <a:r>
              <a:rPr lang="es-MX" sz="619">
                <a:solidFill>
                  <a:prstClr val="black"/>
                </a:solidFill>
              </a:rPr>
              <a:t>        </a:t>
            </a:r>
          </a:p>
        </p:txBody>
      </p:sp>
      <p:sp>
        <p:nvSpPr>
          <p:cNvPr id="62" name="Freeform 796"/>
          <p:cNvSpPr>
            <a:spLocks/>
          </p:cNvSpPr>
          <p:nvPr/>
        </p:nvSpPr>
        <p:spPr bwMode="auto">
          <a:xfrm>
            <a:off x="1991863" y="2944677"/>
            <a:ext cx="338921" cy="401112"/>
          </a:xfrm>
          <a:custGeom>
            <a:avLst/>
            <a:gdLst>
              <a:gd name="T0" fmla="*/ 133 w 186"/>
              <a:gd name="T1" fmla="*/ 0 h 283"/>
              <a:gd name="T2" fmla="*/ 133 w 186"/>
              <a:gd name="T3" fmla="*/ 0 h 283"/>
              <a:gd name="T4" fmla="*/ 124 w 186"/>
              <a:gd name="T5" fmla="*/ 0 h 283"/>
              <a:gd name="T6" fmla="*/ 115 w 186"/>
              <a:gd name="T7" fmla="*/ 0 h 283"/>
              <a:gd name="T8" fmla="*/ 106 w 186"/>
              <a:gd name="T9" fmla="*/ 0 h 283"/>
              <a:gd name="T10" fmla="*/ 98 w 186"/>
              <a:gd name="T11" fmla="*/ 9 h 283"/>
              <a:gd name="T12" fmla="*/ 53 w 186"/>
              <a:gd name="T13" fmla="*/ 0 h 283"/>
              <a:gd name="T14" fmla="*/ 53 w 186"/>
              <a:gd name="T15" fmla="*/ 18 h 283"/>
              <a:gd name="T16" fmla="*/ 44 w 186"/>
              <a:gd name="T17" fmla="*/ 71 h 283"/>
              <a:gd name="T18" fmla="*/ 18 w 186"/>
              <a:gd name="T19" fmla="*/ 53 h 283"/>
              <a:gd name="T20" fmla="*/ 18 w 186"/>
              <a:gd name="T21" fmla="*/ 53 h 283"/>
              <a:gd name="T22" fmla="*/ 18 w 186"/>
              <a:gd name="T23" fmla="*/ 62 h 283"/>
              <a:gd name="T24" fmla="*/ 9 w 186"/>
              <a:gd name="T25" fmla="*/ 80 h 283"/>
              <a:gd name="T26" fmla="*/ 9 w 186"/>
              <a:gd name="T27" fmla="*/ 80 h 283"/>
              <a:gd name="T28" fmla="*/ 9 w 186"/>
              <a:gd name="T29" fmla="*/ 88 h 283"/>
              <a:gd name="T30" fmla="*/ 9 w 186"/>
              <a:gd name="T31" fmla="*/ 88 h 283"/>
              <a:gd name="T32" fmla="*/ 9 w 186"/>
              <a:gd name="T33" fmla="*/ 97 h 283"/>
              <a:gd name="T34" fmla="*/ 0 w 186"/>
              <a:gd name="T35" fmla="*/ 106 h 283"/>
              <a:gd name="T36" fmla="*/ 0 w 186"/>
              <a:gd name="T37" fmla="*/ 115 h 283"/>
              <a:gd name="T38" fmla="*/ 0 w 186"/>
              <a:gd name="T39" fmla="*/ 115 h 283"/>
              <a:gd name="T40" fmla="*/ 0 w 186"/>
              <a:gd name="T41" fmla="*/ 124 h 283"/>
              <a:gd name="T42" fmla="*/ 27 w 186"/>
              <a:gd name="T43" fmla="*/ 177 h 283"/>
              <a:gd name="T44" fmla="*/ 80 w 186"/>
              <a:gd name="T45" fmla="*/ 177 h 283"/>
              <a:gd name="T46" fmla="*/ 71 w 186"/>
              <a:gd name="T47" fmla="*/ 221 h 283"/>
              <a:gd name="T48" fmla="*/ 44 w 186"/>
              <a:gd name="T49" fmla="*/ 283 h 283"/>
              <a:gd name="T50" fmla="*/ 62 w 186"/>
              <a:gd name="T51" fmla="*/ 283 h 283"/>
              <a:gd name="T52" fmla="*/ 124 w 186"/>
              <a:gd name="T53" fmla="*/ 265 h 283"/>
              <a:gd name="T54" fmla="*/ 124 w 186"/>
              <a:gd name="T55" fmla="*/ 256 h 283"/>
              <a:gd name="T56" fmla="*/ 168 w 186"/>
              <a:gd name="T57" fmla="*/ 256 h 283"/>
              <a:gd name="T58" fmla="*/ 186 w 186"/>
              <a:gd name="T59" fmla="*/ 248 h 283"/>
              <a:gd name="T60" fmla="*/ 160 w 186"/>
              <a:gd name="T61" fmla="*/ 221 h 283"/>
              <a:gd name="T62" fmla="*/ 160 w 186"/>
              <a:gd name="T63" fmla="*/ 212 h 283"/>
              <a:gd name="T64" fmla="*/ 168 w 186"/>
              <a:gd name="T65" fmla="*/ 203 h 283"/>
              <a:gd name="T66" fmla="*/ 168 w 186"/>
              <a:gd name="T67" fmla="*/ 203 h 283"/>
              <a:gd name="T68" fmla="*/ 168 w 186"/>
              <a:gd name="T69" fmla="*/ 195 h 283"/>
              <a:gd name="T70" fmla="*/ 168 w 186"/>
              <a:gd name="T71" fmla="*/ 186 h 283"/>
              <a:gd name="T72" fmla="*/ 168 w 186"/>
              <a:gd name="T73" fmla="*/ 186 h 283"/>
              <a:gd name="T74" fmla="*/ 160 w 186"/>
              <a:gd name="T75" fmla="*/ 186 h 283"/>
              <a:gd name="T76" fmla="*/ 160 w 186"/>
              <a:gd name="T77" fmla="*/ 177 h 283"/>
              <a:gd name="T78" fmla="*/ 160 w 186"/>
              <a:gd name="T79" fmla="*/ 177 h 283"/>
              <a:gd name="T80" fmla="*/ 160 w 186"/>
              <a:gd name="T81" fmla="*/ 177 h 283"/>
              <a:gd name="T82" fmla="*/ 151 w 186"/>
              <a:gd name="T83" fmla="*/ 177 h 283"/>
              <a:gd name="T84" fmla="*/ 142 w 186"/>
              <a:gd name="T85" fmla="*/ 168 h 283"/>
              <a:gd name="T86" fmla="*/ 142 w 186"/>
              <a:gd name="T87" fmla="*/ 168 h 283"/>
              <a:gd name="T88" fmla="*/ 151 w 186"/>
              <a:gd name="T89" fmla="*/ 159 h 283"/>
              <a:gd name="T90" fmla="*/ 151 w 186"/>
              <a:gd name="T91" fmla="*/ 159 h 283"/>
              <a:gd name="T92" fmla="*/ 160 w 186"/>
              <a:gd name="T93" fmla="*/ 159 h 283"/>
              <a:gd name="T94" fmla="*/ 160 w 186"/>
              <a:gd name="T95" fmla="*/ 159 h 283"/>
              <a:gd name="T96" fmla="*/ 160 w 186"/>
              <a:gd name="T97" fmla="*/ 159 h 283"/>
              <a:gd name="T98" fmla="*/ 160 w 186"/>
              <a:gd name="T99" fmla="*/ 150 h 283"/>
              <a:gd name="T100" fmla="*/ 160 w 186"/>
              <a:gd name="T101" fmla="*/ 150 h 283"/>
              <a:gd name="T102" fmla="*/ 160 w 186"/>
              <a:gd name="T103" fmla="*/ 150 h 283"/>
              <a:gd name="T104" fmla="*/ 160 w 186"/>
              <a:gd name="T105" fmla="*/ 150 h 283"/>
              <a:gd name="T106" fmla="*/ 160 w 186"/>
              <a:gd name="T107" fmla="*/ 150 h 283"/>
              <a:gd name="T108" fmla="*/ 160 w 186"/>
              <a:gd name="T109" fmla="*/ 150 h 283"/>
              <a:gd name="T110" fmla="*/ 160 w 186"/>
              <a:gd name="T111" fmla="*/ 141 h 283"/>
              <a:gd name="T112" fmla="*/ 177 w 186"/>
              <a:gd name="T113" fmla="*/ 124 h 283"/>
              <a:gd name="T114" fmla="*/ 186 w 186"/>
              <a:gd name="T115" fmla="*/ 97 h 283"/>
              <a:gd name="T116" fmla="*/ 160 w 186"/>
              <a:gd name="T117" fmla="*/ 62 h 283"/>
              <a:gd name="T118" fmla="*/ 133 w 186"/>
              <a:gd name="T119" fmla="*/ 0 h 283"/>
              <a:gd name="T120" fmla="*/ 133 w 186"/>
              <a:gd name="T121" fmla="*/ 0 h 28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86"/>
              <a:gd name="T184" fmla="*/ 0 h 283"/>
              <a:gd name="T185" fmla="*/ 186 w 186"/>
              <a:gd name="T186" fmla="*/ 283 h 283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86" h="283">
                <a:moveTo>
                  <a:pt x="133" y="0"/>
                </a:moveTo>
                <a:lnTo>
                  <a:pt x="133" y="0"/>
                </a:lnTo>
                <a:lnTo>
                  <a:pt x="124" y="0"/>
                </a:lnTo>
                <a:lnTo>
                  <a:pt x="115" y="0"/>
                </a:lnTo>
                <a:lnTo>
                  <a:pt x="106" y="0"/>
                </a:lnTo>
                <a:lnTo>
                  <a:pt x="98" y="9"/>
                </a:lnTo>
                <a:lnTo>
                  <a:pt x="53" y="0"/>
                </a:lnTo>
                <a:lnTo>
                  <a:pt x="53" y="18"/>
                </a:lnTo>
                <a:lnTo>
                  <a:pt x="44" y="71"/>
                </a:lnTo>
                <a:lnTo>
                  <a:pt x="18" y="53"/>
                </a:lnTo>
                <a:lnTo>
                  <a:pt x="18" y="62"/>
                </a:lnTo>
                <a:lnTo>
                  <a:pt x="9" y="80"/>
                </a:lnTo>
                <a:lnTo>
                  <a:pt x="9" y="88"/>
                </a:lnTo>
                <a:lnTo>
                  <a:pt x="9" y="97"/>
                </a:lnTo>
                <a:lnTo>
                  <a:pt x="0" y="106"/>
                </a:lnTo>
                <a:lnTo>
                  <a:pt x="0" y="115"/>
                </a:lnTo>
                <a:lnTo>
                  <a:pt x="0" y="124"/>
                </a:lnTo>
                <a:lnTo>
                  <a:pt x="27" y="177"/>
                </a:lnTo>
                <a:lnTo>
                  <a:pt x="80" y="177"/>
                </a:lnTo>
                <a:lnTo>
                  <a:pt x="71" y="221"/>
                </a:lnTo>
                <a:lnTo>
                  <a:pt x="44" y="283"/>
                </a:lnTo>
                <a:lnTo>
                  <a:pt x="62" y="283"/>
                </a:lnTo>
                <a:lnTo>
                  <a:pt x="124" y="265"/>
                </a:lnTo>
                <a:lnTo>
                  <a:pt x="124" y="256"/>
                </a:lnTo>
                <a:lnTo>
                  <a:pt x="168" y="256"/>
                </a:lnTo>
                <a:lnTo>
                  <a:pt x="186" y="248"/>
                </a:lnTo>
                <a:lnTo>
                  <a:pt x="160" y="221"/>
                </a:lnTo>
                <a:lnTo>
                  <a:pt x="160" y="212"/>
                </a:lnTo>
                <a:lnTo>
                  <a:pt x="168" y="203"/>
                </a:lnTo>
                <a:lnTo>
                  <a:pt x="168" y="195"/>
                </a:lnTo>
                <a:lnTo>
                  <a:pt x="168" y="186"/>
                </a:lnTo>
                <a:lnTo>
                  <a:pt x="160" y="186"/>
                </a:lnTo>
                <a:lnTo>
                  <a:pt x="160" y="177"/>
                </a:lnTo>
                <a:lnTo>
                  <a:pt x="151" y="177"/>
                </a:lnTo>
                <a:lnTo>
                  <a:pt x="142" y="168"/>
                </a:lnTo>
                <a:lnTo>
                  <a:pt x="151" y="159"/>
                </a:lnTo>
                <a:lnTo>
                  <a:pt x="160" y="159"/>
                </a:lnTo>
                <a:lnTo>
                  <a:pt x="160" y="150"/>
                </a:lnTo>
                <a:lnTo>
                  <a:pt x="160" y="141"/>
                </a:lnTo>
                <a:lnTo>
                  <a:pt x="177" y="124"/>
                </a:lnTo>
                <a:lnTo>
                  <a:pt x="186" y="97"/>
                </a:lnTo>
                <a:lnTo>
                  <a:pt x="160" y="62"/>
                </a:lnTo>
                <a:lnTo>
                  <a:pt x="133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63" name="Freeform 797"/>
          <p:cNvSpPr>
            <a:spLocks/>
          </p:cNvSpPr>
          <p:nvPr/>
        </p:nvSpPr>
        <p:spPr bwMode="auto">
          <a:xfrm>
            <a:off x="1523571" y="3358544"/>
            <a:ext cx="710639" cy="488990"/>
          </a:xfrm>
          <a:custGeom>
            <a:avLst/>
            <a:gdLst>
              <a:gd name="T0" fmla="*/ 381 w 390"/>
              <a:gd name="T1" fmla="*/ 0 h 345"/>
              <a:gd name="T2" fmla="*/ 346 w 390"/>
              <a:gd name="T3" fmla="*/ 26 h 345"/>
              <a:gd name="T4" fmla="*/ 275 w 390"/>
              <a:gd name="T5" fmla="*/ 44 h 345"/>
              <a:gd name="T6" fmla="*/ 248 w 390"/>
              <a:gd name="T7" fmla="*/ 26 h 345"/>
              <a:gd name="T8" fmla="*/ 222 w 390"/>
              <a:gd name="T9" fmla="*/ 35 h 345"/>
              <a:gd name="T10" fmla="*/ 204 w 390"/>
              <a:gd name="T11" fmla="*/ 35 h 345"/>
              <a:gd name="T12" fmla="*/ 168 w 390"/>
              <a:gd name="T13" fmla="*/ 26 h 345"/>
              <a:gd name="T14" fmla="*/ 160 w 390"/>
              <a:gd name="T15" fmla="*/ 18 h 345"/>
              <a:gd name="T16" fmla="*/ 142 w 390"/>
              <a:gd name="T17" fmla="*/ 18 h 345"/>
              <a:gd name="T18" fmla="*/ 124 w 390"/>
              <a:gd name="T19" fmla="*/ 35 h 345"/>
              <a:gd name="T20" fmla="*/ 115 w 390"/>
              <a:gd name="T21" fmla="*/ 44 h 345"/>
              <a:gd name="T22" fmla="*/ 106 w 390"/>
              <a:gd name="T23" fmla="*/ 44 h 345"/>
              <a:gd name="T24" fmla="*/ 106 w 390"/>
              <a:gd name="T25" fmla="*/ 97 h 345"/>
              <a:gd name="T26" fmla="*/ 98 w 390"/>
              <a:gd name="T27" fmla="*/ 106 h 345"/>
              <a:gd name="T28" fmla="*/ 80 w 390"/>
              <a:gd name="T29" fmla="*/ 115 h 345"/>
              <a:gd name="T30" fmla="*/ 62 w 390"/>
              <a:gd name="T31" fmla="*/ 124 h 345"/>
              <a:gd name="T32" fmla="*/ 62 w 390"/>
              <a:gd name="T33" fmla="*/ 124 h 345"/>
              <a:gd name="T34" fmla="*/ 53 w 390"/>
              <a:gd name="T35" fmla="*/ 124 h 345"/>
              <a:gd name="T36" fmla="*/ 44 w 390"/>
              <a:gd name="T37" fmla="*/ 133 h 345"/>
              <a:gd name="T38" fmla="*/ 44 w 390"/>
              <a:gd name="T39" fmla="*/ 133 h 345"/>
              <a:gd name="T40" fmla="*/ 36 w 390"/>
              <a:gd name="T41" fmla="*/ 133 h 345"/>
              <a:gd name="T42" fmla="*/ 9 w 390"/>
              <a:gd name="T43" fmla="*/ 177 h 345"/>
              <a:gd name="T44" fmla="*/ 0 w 390"/>
              <a:gd name="T45" fmla="*/ 177 h 345"/>
              <a:gd name="T46" fmla="*/ 0 w 390"/>
              <a:gd name="T47" fmla="*/ 186 h 345"/>
              <a:gd name="T48" fmla="*/ 0 w 390"/>
              <a:gd name="T49" fmla="*/ 186 h 345"/>
              <a:gd name="T50" fmla="*/ 36 w 390"/>
              <a:gd name="T51" fmla="*/ 186 h 345"/>
              <a:gd name="T52" fmla="*/ 62 w 390"/>
              <a:gd name="T53" fmla="*/ 186 h 345"/>
              <a:gd name="T54" fmla="*/ 71 w 390"/>
              <a:gd name="T55" fmla="*/ 203 h 345"/>
              <a:gd name="T56" fmla="*/ 71 w 390"/>
              <a:gd name="T57" fmla="*/ 292 h 345"/>
              <a:gd name="T58" fmla="*/ 89 w 390"/>
              <a:gd name="T59" fmla="*/ 318 h 345"/>
              <a:gd name="T60" fmla="*/ 115 w 390"/>
              <a:gd name="T61" fmla="*/ 345 h 345"/>
              <a:gd name="T62" fmla="*/ 133 w 390"/>
              <a:gd name="T63" fmla="*/ 327 h 345"/>
              <a:gd name="T64" fmla="*/ 151 w 390"/>
              <a:gd name="T65" fmla="*/ 310 h 345"/>
              <a:gd name="T66" fmla="*/ 168 w 390"/>
              <a:gd name="T67" fmla="*/ 318 h 345"/>
              <a:gd name="T68" fmla="*/ 204 w 390"/>
              <a:gd name="T69" fmla="*/ 310 h 345"/>
              <a:gd name="T70" fmla="*/ 239 w 390"/>
              <a:gd name="T71" fmla="*/ 274 h 345"/>
              <a:gd name="T72" fmla="*/ 293 w 390"/>
              <a:gd name="T73" fmla="*/ 177 h 345"/>
              <a:gd name="T74" fmla="*/ 355 w 390"/>
              <a:gd name="T75" fmla="*/ 106 h 345"/>
              <a:gd name="T76" fmla="*/ 337 w 390"/>
              <a:gd name="T77" fmla="*/ 97 h 345"/>
              <a:gd name="T78" fmla="*/ 346 w 390"/>
              <a:gd name="T79" fmla="*/ 80 h 345"/>
              <a:gd name="T80" fmla="*/ 346 w 390"/>
              <a:gd name="T81" fmla="*/ 80 h 345"/>
              <a:gd name="T82" fmla="*/ 346 w 390"/>
              <a:gd name="T83" fmla="*/ 71 h 345"/>
              <a:gd name="T84" fmla="*/ 363 w 390"/>
              <a:gd name="T85" fmla="*/ 62 h 345"/>
              <a:gd name="T86" fmla="*/ 372 w 390"/>
              <a:gd name="T87" fmla="*/ 35 h 345"/>
              <a:gd name="T88" fmla="*/ 381 w 390"/>
              <a:gd name="T89" fmla="*/ 35 h 345"/>
              <a:gd name="T90" fmla="*/ 381 w 390"/>
              <a:gd name="T91" fmla="*/ 35 h 345"/>
              <a:gd name="T92" fmla="*/ 381 w 390"/>
              <a:gd name="T93" fmla="*/ 0 h 34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390"/>
              <a:gd name="T142" fmla="*/ 0 h 345"/>
              <a:gd name="T143" fmla="*/ 390 w 390"/>
              <a:gd name="T144" fmla="*/ 345 h 345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390" h="345">
                <a:moveTo>
                  <a:pt x="381" y="0"/>
                </a:moveTo>
                <a:lnTo>
                  <a:pt x="381" y="0"/>
                </a:lnTo>
                <a:lnTo>
                  <a:pt x="372" y="18"/>
                </a:lnTo>
                <a:lnTo>
                  <a:pt x="346" y="26"/>
                </a:lnTo>
                <a:lnTo>
                  <a:pt x="293" y="18"/>
                </a:lnTo>
                <a:lnTo>
                  <a:pt x="275" y="44"/>
                </a:lnTo>
                <a:lnTo>
                  <a:pt x="257" y="26"/>
                </a:lnTo>
                <a:lnTo>
                  <a:pt x="248" y="26"/>
                </a:lnTo>
                <a:lnTo>
                  <a:pt x="231" y="18"/>
                </a:lnTo>
                <a:lnTo>
                  <a:pt x="222" y="35"/>
                </a:lnTo>
                <a:lnTo>
                  <a:pt x="213" y="35"/>
                </a:lnTo>
                <a:lnTo>
                  <a:pt x="204" y="35"/>
                </a:lnTo>
                <a:lnTo>
                  <a:pt x="195" y="26"/>
                </a:lnTo>
                <a:lnTo>
                  <a:pt x="168" y="26"/>
                </a:lnTo>
                <a:lnTo>
                  <a:pt x="168" y="9"/>
                </a:lnTo>
                <a:lnTo>
                  <a:pt x="160" y="18"/>
                </a:lnTo>
                <a:lnTo>
                  <a:pt x="142" y="18"/>
                </a:lnTo>
                <a:lnTo>
                  <a:pt x="133" y="26"/>
                </a:lnTo>
                <a:lnTo>
                  <a:pt x="124" y="35"/>
                </a:lnTo>
                <a:lnTo>
                  <a:pt x="124" y="44"/>
                </a:lnTo>
                <a:lnTo>
                  <a:pt x="115" y="44"/>
                </a:lnTo>
                <a:lnTo>
                  <a:pt x="98" y="44"/>
                </a:lnTo>
                <a:lnTo>
                  <a:pt x="106" y="44"/>
                </a:lnTo>
                <a:lnTo>
                  <a:pt x="106" y="53"/>
                </a:lnTo>
                <a:lnTo>
                  <a:pt x="106" y="97"/>
                </a:lnTo>
                <a:lnTo>
                  <a:pt x="98" y="97"/>
                </a:lnTo>
                <a:lnTo>
                  <a:pt x="98" y="106"/>
                </a:lnTo>
                <a:lnTo>
                  <a:pt x="80" y="106"/>
                </a:lnTo>
                <a:lnTo>
                  <a:pt x="80" y="115"/>
                </a:lnTo>
                <a:lnTo>
                  <a:pt x="71" y="115"/>
                </a:lnTo>
                <a:lnTo>
                  <a:pt x="62" y="124"/>
                </a:lnTo>
                <a:lnTo>
                  <a:pt x="53" y="124"/>
                </a:lnTo>
                <a:lnTo>
                  <a:pt x="44" y="133"/>
                </a:lnTo>
                <a:lnTo>
                  <a:pt x="36" y="133"/>
                </a:lnTo>
                <a:lnTo>
                  <a:pt x="18" y="177"/>
                </a:lnTo>
                <a:lnTo>
                  <a:pt x="9" y="177"/>
                </a:lnTo>
                <a:lnTo>
                  <a:pt x="0" y="177"/>
                </a:lnTo>
                <a:lnTo>
                  <a:pt x="0" y="186"/>
                </a:lnTo>
                <a:lnTo>
                  <a:pt x="27" y="186"/>
                </a:lnTo>
                <a:lnTo>
                  <a:pt x="36" y="186"/>
                </a:lnTo>
                <a:lnTo>
                  <a:pt x="53" y="186"/>
                </a:lnTo>
                <a:lnTo>
                  <a:pt x="62" y="186"/>
                </a:lnTo>
                <a:lnTo>
                  <a:pt x="71" y="177"/>
                </a:lnTo>
                <a:lnTo>
                  <a:pt x="71" y="203"/>
                </a:lnTo>
                <a:lnTo>
                  <a:pt x="62" y="265"/>
                </a:lnTo>
                <a:lnTo>
                  <a:pt x="71" y="292"/>
                </a:lnTo>
                <a:lnTo>
                  <a:pt x="80" y="292"/>
                </a:lnTo>
                <a:lnTo>
                  <a:pt x="89" y="318"/>
                </a:lnTo>
                <a:lnTo>
                  <a:pt x="89" y="336"/>
                </a:lnTo>
                <a:lnTo>
                  <a:pt x="115" y="345"/>
                </a:lnTo>
                <a:lnTo>
                  <a:pt x="124" y="345"/>
                </a:lnTo>
                <a:lnTo>
                  <a:pt x="133" y="327"/>
                </a:lnTo>
                <a:lnTo>
                  <a:pt x="151" y="327"/>
                </a:lnTo>
                <a:lnTo>
                  <a:pt x="151" y="310"/>
                </a:lnTo>
                <a:lnTo>
                  <a:pt x="160" y="327"/>
                </a:lnTo>
                <a:lnTo>
                  <a:pt x="168" y="318"/>
                </a:lnTo>
                <a:lnTo>
                  <a:pt x="204" y="318"/>
                </a:lnTo>
                <a:lnTo>
                  <a:pt x="204" y="310"/>
                </a:lnTo>
                <a:lnTo>
                  <a:pt x="222" y="318"/>
                </a:lnTo>
                <a:lnTo>
                  <a:pt x="239" y="274"/>
                </a:lnTo>
                <a:lnTo>
                  <a:pt x="284" y="230"/>
                </a:lnTo>
                <a:lnTo>
                  <a:pt x="293" y="177"/>
                </a:lnTo>
                <a:lnTo>
                  <a:pt x="346" y="133"/>
                </a:lnTo>
                <a:lnTo>
                  <a:pt x="355" y="106"/>
                </a:lnTo>
                <a:lnTo>
                  <a:pt x="355" y="97"/>
                </a:lnTo>
                <a:lnTo>
                  <a:pt x="337" y="97"/>
                </a:lnTo>
                <a:lnTo>
                  <a:pt x="346" y="88"/>
                </a:lnTo>
                <a:lnTo>
                  <a:pt x="346" y="80"/>
                </a:lnTo>
                <a:lnTo>
                  <a:pt x="346" y="71"/>
                </a:lnTo>
                <a:lnTo>
                  <a:pt x="363" y="71"/>
                </a:lnTo>
                <a:lnTo>
                  <a:pt x="363" y="62"/>
                </a:lnTo>
                <a:lnTo>
                  <a:pt x="363" y="53"/>
                </a:lnTo>
                <a:lnTo>
                  <a:pt x="372" y="35"/>
                </a:lnTo>
                <a:lnTo>
                  <a:pt x="381" y="35"/>
                </a:lnTo>
                <a:lnTo>
                  <a:pt x="390" y="35"/>
                </a:lnTo>
                <a:lnTo>
                  <a:pt x="381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64" name="Freeform 798"/>
          <p:cNvSpPr>
            <a:spLocks/>
          </p:cNvSpPr>
          <p:nvPr/>
        </p:nvSpPr>
        <p:spPr bwMode="auto">
          <a:xfrm>
            <a:off x="1022481" y="2155208"/>
            <a:ext cx="1517849" cy="977978"/>
          </a:xfrm>
          <a:custGeom>
            <a:avLst/>
            <a:gdLst>
              <a:gd name="T0" fmla="*/ 275 w 833"/>
              <a:gd name="T1" fmla="*/ 318 h 690"/>
              <a:gd name="T2" fmla="*/ 257 w 833"/>
              <a:gd name="T3" fmla="*/ 380 h 690"/>
              <a:gd name="T4" fmla="*/ 133 w 833"/>
              <a:gd name="T5" fmla="*/ 398 h 690"/>
              <a:gd name="T6" fmla="*/ 98 w 833"/>
              <a:gd name="T7" fmla="*/ 371 h 690"/>
              <a:gd name="T8" fmla="*/ 89 w 833"/>
              <a:gd name="T9" fmla="*/ 353 h 690"/>
              <a:gd name="T10" fmla="*/ 80 w 833"/>
              <a:gd name="T11" fmla="*/ 309 h 690"/>
              <a:gd name="T12" fmla="*/ 45 w 833"/>
              <a:gd name="T13" fmla="*/ 371 h 690"/>
              <a:gd name="T14" fmla="*/ 0 w 833"/>
              <a:gd name="T15" fmla="*/ 424 h 690"/>
              <a:gd name="T16" fmla="*/ 9 w 833"/>
              <a:gd name="T17" fmla="*/ 504 h 690"/>
              <a:gd name="T18" fmla="*/ 54 w 833"/>
              <a:gd name="T19" fmla="*/ 566 h 690"/>
              <a:gd name="T20" fmla="*/ 98 w 833"/>
              <a:gd name="T21" fmla="*/ 592 h 690"/>
              <a:gd name="T22" fmla="*/ 231 w 833"/>
              <a:gd name="T23" fmla="*/ 557 h 690"/>
              <a:gd name="T24" fmla="*/ 213 w 833"/>
              <a:gd name="T25" fmla="*/ 575 h 690"/>
              <a:gd name="T26" fmla="*/ 257 w 833"/>
              <a:gd name="T27" fmla="*/ 592 h 690"/>
              <a:gd name="T28" fmla="*/ 275 w 833"/>
              <a:gd name="T29" fmla="*/ 601 h 690"/>
              <a:gd name="T30" fmla="*/ 302 w 833"/>
              <a:gd name="T31" fmla="*/ 601 h 690"/>
              <a:gd name="T32" fmla="*/ 355 w 833"/>
              <a:gd name="T33" fmla="*/ 681 h 690"/>
              <a:gd name="T34" fmla="*/ 364 w 833"/>
              <a:gd name="T35" fmla="*/ 690 h 690"/>
              <a:gd name="T36" fmla="*/ 381 w 833"/>
              <a:gd name="T37" fmla="*/ 645 h 690"/>
              <a:gd name="T38" fmla="*/ 417 w 833"/>
              <a:gd name="T39" fmla="*/ 628 h 690"/>
              <a:gd name="T40" fmla="*/ 506 w 833"/>
              <a:gd name="T41" fmla="*/ 663 h 690"/>
              <a:gd name="T42" fmla="*/ 541 w 833"/>
              <a:gd name="T43" fmla="*/ 628 h 690"/>
              <a:gd name="T44" fmla="*/ 568 w 833"/>
              <a:gd name="T45" fmla="*/ 619 h 690"/>
              <a:gd name="T46" fmla="*/ 647 w 833"/>
              <a:gd name="T47" fmla="*/ 548 h 690"/>
              <a:gd name="T48" fmla="*/ 674 w 833"/>
              <a:gd name="T49" fmla="*/ 548 h 690"/>
              <a:gd name="T50" fmla="*/ 709 w 833"/>
              <a:gd name="T51" fmla="*/ 548 h 690"/>
              <a:gd name="T52" fmla="*/ 762 w 833"/>
              <a:gd name="T53" fmla="*/ 548 h 690"/>
              <a:gd name="T54" fmla="*/ 789 w 833"/>
              <a:gd name="T55" fmla="*/ 513 h 690"/>
              <a:gd name="T56" fmla="*/ 807 w 833"/>
              <a:gd name="T57" fmla="*/ 513 h 690"/>
              <a:gd name="T58" fmla="*/ 807 w 833"/>
              <a:gd name="T59" fmla="*/ 433 h 690"/>
              <a:gd name="T60" fmla="*/ 824 w 833"/>
              <a:gd name="T61" fmla="*/ 238 h 690"/>
              <a:gd name="T62" fmla="*/ 824 w 833"/>
              <a:gd name="T63" fmla="*/ 238 h 690"/>
              <a:gd name="T64" fmla="*/ 824 w 833"/>
              <a:gd name="T65" fmla="*/ 238 h 690"/>
              <a:gd name="T66" fmla="*/ 816 w 833"/>
              <a:gd name="T67" fmla="*/ 212 h 690"/>
              <a:gd name="T68" fmla="*/ 798 w 833"/>
              <a:gd name="T69" fmla="*/ 177 h 690"/>
              <a:gd name="T70" fmla="*/ 789 w 833"/>
              <a:gd name="T71" fmla="*/ 141 h 690"/>
              <a:gd name="T72" fmla="*/ 745 w 833"/>
              <a:gd name="T73" fmla="*/ 0 h 690"/>
              <a:gd name="T74" fmla="*/ 647 w 833"/>
              <a:gd name="T75" fmla="*/ 88 h 690"/>
              <a:gd name="T76" fmla="*/ 647 w 833"/>
              <a:gd name="T77" fmla="*/ 88 h 690"/>
              <a:gd name="T78" fmla="*/ 638 w 833"/>
              <a:gd name="T79" fmla="*/ 97 h 690"/>
              <a:gd name="T80" fmla="*/ 612 w 833"/>
              <a:gd name="T81" fmla="*/ 115 h 690"/>
              <a:gd name="T82" fmla="*/ 594 w 833"/>
              <a:gd name="T83" fmla="*/ 132 h 690"/>
              <a:gd name="T84" fmla="*/ 568 w 833"/>
              <a:gd name="T85" fmla="*/ 168 h 690"/>
              <a:gd name="T86" fmla="*/ 550 w 833"/>
              <a:gd name="T87" fmla="*/ 177 h 690"/>
              <a:gd name="T88" fmla="*/ 523 w 833"/>
              <a:gd name="T89" fmla="*/ 203 h 690"/>
              <a:gd name="T90" fmla="*/ 523 w 833"/>
              <a:gd name="T91" fmla="*/ 212 h 690"/>
              <a:gd name="T92" fmla="*/ 506 w 833"/>
              <a:gd name="T93" fmla="*/ 203 h 690"/>
              <a:gd name="T94" fmla="*/ 390 w 833"/>
              <a:gd name="T95" fmla="*/ 318 h 690"/>
              <a:gd name="T96" fmla="*/ 381 w 833"/>
              <a:gd name="T97" fmla="*/ 283 h 690"/>
              <a:gd name="T98" fmla="*/ 364 w 833"/>
              <a:gd name="T99" fmla="*/ 238 h 69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833"/>
              <a:gd name="T151" fmla="*/ 0 h 690"/>
              <a:gd name="T152" fmla="*/ 833 w 833"/>
              <a:gd name="T153" fmla="*/ 690 h 690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833" h="690">
                <a:moveTo>
                  <a:pt x="328" y="247"/>
                </a:moveTo>
                <a:lnTo>
                  <a:pt x="319" y="256"/>
                </a:lnTo>
                <a:lnTo>
                  <a:pt x="275" y="318"/>
                </a:lnTo>
                <a:lnTo>
                  <a:pt x="275" y="345"/>
                </a:lnTo>
                <a:lnTo>
                  <a:pt x="275" y="380"/>
                </a:lnTo>
                <a:lnTo>
                  <a:pt x="257" y="380"/>
                </a:lnTo>
                <a:lnTo>
                  <a:pt x="249" y="380"/>
                </a:lnTo>
                <a:lnTo>
                  <a:pt x="133" y="398"/>
                </a:lnTo>
                <a:lnTo>
                  <a:pt x="107" y="389"/>
                </a:lnTo>
                <a:lnTo>
                  <a:pt x="98" y="380"/>
                </a:lnTo>
                <a:lnTo>
                  <a:pt x="98" y="371"/>
                </a:lnTo>
                <a:lnTo>
                  <a:pt x="98" y="362"/>
                </a:lnTo>
                <a:lnTo>
                  <a:pt x="98" y="353"/>
                </a:lnTo>
                <a:lnTo>
                  <a:pt x="89" y="353"/>
                </a:lnTo>
                <a:lnTo>
                  <a:pt x="80" y="336"/>
                </a:lnTo>
                <a:lnTo>
                  <a:pt x="80" y="318"/>
                </a:lnTo>
                <a:lnTo>
                  <a:pt x="80" y="309"/>
                </a:lnTo>
                <a:lnTo>
                  <a:pt x="54" y="309"/>
                </a:lnTo>
                <a:lnTo>
                  <a:pt x="45" y="336"/>
                </a:lnTo>
                <a:lnTo>
                  <a:pt x="45" y="371"/>
                </a:lnTo>
                <a:lnTo>
                  <a:pt x="27" y="398"/>
                </a:lnTo>
                <a:lnTo>
                  <a:pt x="9" y="424"/>
                </a:lnTo>
                <a:lnTo>
                  <a:pt x="0" y="424"/>
                </a:lnTo>
                <a:lnTo>
                  <a:pt x="27" y="451"/>
                </a:lnTo>
                <a:lnTo>
                  <a:pt x="18" y="486"/>
                </a:lnTo>
                <a:lnTo>
                  <a:pt x="9" y="504"/>
                </a:lnTo>
                <a:lnTo>
                  <a:pt x="45" y="522"/>
                </a:lnTo>
                <a:lnTo>
                  <a:pt x="54" y="539"/>
                </a:lnTo>
                <a:lnTo>
                  <a:pt x="54" y="566"/>
                </a:lnTo>
                <a:lnTo>
                  <a:pt x="80" y="619"/>
                </a:lnTo>
                <a:lnTo>
                  <a:pt x="98" y="601"/>
                </a:lnTo>
                <a:lnTo>
                  <a:pt x="98" y="592"/>
                </a:lnTo>
                <a:lnTo>
                  <a:pt x="107" y="566"/>
                </a:lnTo>
                <a:lnTo>
                  <a:pt x="151" y="566"/>
                </a:lnTo>
                <a:lnTo>
                  <a:pt x="231" y="557"/>
                </a:lnTo>
                <a:lnTo>
                  <a:pt x="231" y="575"/>
                </a:lnTo>
                <a:lnTo>
                  <a:pt x="213" y="575"/>
                </a:lnTo>
                <a:lnTo>
                  <a:pt x="240" y="601"/>
                </a:lnTo>
                <a:lnTo>
                  <a:pt x="240" y="592"/>
                </a:lnTo>
                <a:lnTo>
                  <a:pt x="257" y="592"/>
                </a:lnTo>
                <a:lnTo>
                  <a:pt x="275" y="583"/>
                </a:lnTo>
                <a:lnTo>
                  <a:pt x="275" y="592"/>
                </a:lnTo>
                <a:lnTo>
                  <a:pt x="275" y="601"/>
                </a:lnTo>
                <a:lnTo>
                  <a:pt x="293" y="610"/>
                </a:lnTo>
                <a:lnTo>
                  <a:pt x="302" y="601"/>
                </a:lnTo>
                <a:lnTo>
                  <a:pt x="337" y="619"/>
                </a:lnTo>
                <a:lnTo>
                  <a:pt x="346" y="637"/>
                </a:lnTo>
                <a:lnTo>
                  <a:pt x="355" y="681"/>
                </a:lnTo>
                <a:lnTo>
                  <a:pt x="364" y="690"/>
                </a:lnTo>
                <a:lnTo>
                  <a:pt x="373" y="654"/>
                </a:lnTo>
                <a:lnTo>
                  <a:pt x="381" y="654"/>
                </a:lnTo>
                <a:lnTo>
                  <a:pt x="381" y="645"/>
                </a:lnTo>
                <a:lnTo>
                  <a:pt x="390" y="637"/>
                </a:lnTo>
                <a:lnTo>
                  <a:pt x="399" y="619"/>
                </a:lnTo>
                <a:lnTo>
                  <a:pt x="417" y="628"/>
                </a:lnTo>
                <a:lnTo>
                  <a:pt x="426" y="637"/>
                </a:lnTo>
                <a:lnTo>
                  <a:pt x="443" y="645"/>
                </a:lnTo>
                <a:lnTo>
                  <a:pt x="506" y="663"/>
                </a:lnTo>
                <a:lnTo>
                  <a:pt x="532" y="672"/>
                </a:lnTo>
                <a:lnTo>
                  <a:pt x="532" y="654"/>
                </a:lnTo>
                <a:lnTo>
                  <a:pt x="541" y="628"/>
                </a:lnTo>
                <a:lnTo>
                  <a:pt x="550" y="601"/>
                </a:lnTo>
                <a:lnTo>
                  <a:pt x="568" y="619"/>
                </a:lnTo>
                <a:lnTo>
                  <a:pt x="576" y="548"/>
                </a:lnTo>
                <a:lnTo>
                  <a:pt x="630" y="557"/>
                </a:lnTo>
                <a:lnTo>
                  <a:pt x="647" y="548"/>
                </a:lnTo>
                <a:lnTo>
                  <a:pt x="665" y="548"/>
                </a:lnTo>
                <a:lnTo>
                  <a:pt x="674" y="548"/>
                </a:lnTo>
                <a:lnTo>
                  <a:pt x="709" y="548"/>
                </a:lnTo>
                <a:lnTo>
                  <a:pt x="709" y="530"/>
                </a:lnTo>
                <a:lnTo>
                  <a:pt x="727" y="530"/>
                </a:lnTo>
                <a:lnTo>
                  <a:pt x="762" y="548"/>
                </a:lnTo>
                <a:lnTo>
                  <a:pt x="754" y="486"/>
                </a:lnTo>
                <a:lnTo>
                  <a:pt x="762" y="486"/>
                </a:lnTo>
                <a:lnTo>
                  <a:pt x="789" y="513"/>
                </a:lnTo>
                <a:lnTo>
                  <a:pt x="807" y="522"/>
                </a:lnTo>
                <a:lnTo>
                  <a:pt x="807" y="513"/>
                </a:lnTo>
                <a:lnTo>
                  <a:pt x="762" y="486"/>
                </a:lnTo>
                <a:lnTo>
                  <a:pt x="798" y="433"/>
                </a:lnTo>
                <a:lnTo>
                  <a:pt x="807" y="433"/>
                </a:lnTo>
                <a:lnTo>
                  <a:pt x="824" y="398"/>
                </a:lnTo>
                <a:lnTo>
                  <a:pt x="833" y="389"/>
                </a:lnTo>
                <a:lnTo>
                  <a:pt x="824" y="238"/>
                </a:lnTo>
                <a:lnTo>
                  <a:pt x="824" y="230"/>
                </a:lnTo>
                <a:lnTo>
                  <a:pt x="816" y="212"/>
                </a:lnTo>
                <a:lnTo>
                  <a:pt x="798" y="221"/>
                </a:lnTo>
                <a:lnTo>
                  <a:pt x="798" y="185"/>
                </a:lnTo>
                <a:lnTo>
                  <a:pt x="798" y="177"/>
                </a:lnTo>
                <a:lnTo>
                  <a:pt x="798" y="168"/>
                </a:lnTo>
                <a:lnTo>
                  <a:pt x="789" y="150"/>
                </a:lnTo>
                <a:lnTo>
                  <a:pt x="789" y="141"/>
                </a:lnTo>
                <a:lnTo>
                  <a:pt x="762" y="97"/>
                </a:lnTo>
                <a:lnTo>
                  <a:pt x="745" y="0"/>
                </a:lnTo>
                <a:lnTo>
                  <a:pt x="736" y="0"/>
                </a:lnTo>
                <a:lnTo>
                  <a:pt x="647" y="79"/>
                </a:lnTo>
                <a:lnTo>
                  <a:pt x="647" y="88"/>
                </a:lnTo>
                <a:lnTo>
                  <a:pt x="638" y="88"/>
                </a:lnTo>
                <a:lnTo>
                  <a:pt x="638" y="97"/>
                </a:lnTo>
                <a:lnTo>
                  <a:pt x="621" y="115"/>
                </a:lnTo>
                <a:lnTo>
                  <a:pt x="612" y="115"/>
                </a:lnTo>
                <a:lnTo>
                  <a:pt x="612" y="123"/>
                </a:lnTo>
                <a:lnTo>
                  <a:pt x="603" y="132"/>
                </a:lnTo>
                <a:lnTo>
                  <a:pt x="594" y="132"/>
                </a:lnTo>
                <a:lnTo>
                  <a:pt x="585" y="141"/>
                </a:lnTo>
                <a:lnTo>
                  <a:pt x="568" y="159"/>
                </a:lnTo>
                <a:lnTo>
                  <a:pt x="568" y="168"/>
                </a:lnTo>
                <a:lnTo>
                  <a:pt x="559" y="168"/>
                </a:lnTo>
                <a:lnTo>
                  <a:pt x="559" y="177"/>
                </a:lnTo>
                <a:lnTo>
                  <a:pt x="550" y="177"/>
                </a:lnTo>
                <a:lnTo>
                  <a:pt x="550" y="185"/>
                </a:lnTo>
                <a:lnTo>
                  <a:pt x="523" y="203"/>
                </a:lnTo>
                <a:lnTo>
                  <a:pt x="523" y="212"/>
                </a:lnTo>
                <a:lnTo>
                  <a:pt x="514" y="212"/>
                </a:lnTo>
                <a:lnTo>
                  <a:pt x="506" y="212"/>
                </a:lnTo>
                <a:lnTo>
                  <a:pt x="506" y="203"/>
                </a:lnTo>
                <a:lnTo>
                  <a:pt x="506" y="221"/>
                </a:lnTo>
                <a:lnTo>
                  <a:pt x="399" y="318"/>
                </a:lnTo>
                <a:lnTo>
                  <a:pt x="390" y="318"/>
                </a:lnTo>
                <a:lnTo>
                  <a:pt x="381" y="327"/>
                </a:lnTo>
                <a:lnTo>
                  <a:pt x="381" y="283"/>
                </a:lnTo>
                <a:lnTo>
                  <a:pt x="381" y="274"/>
                </a:lnTo>
                <a:lnTo>
                  <a:pt x="381" y="247"/>
                </a:lnTo>
                <a:lnTo>
                  <a:pt x="364" y="238"/>
                </a:lnTo>
                <a:lnTo>
                  <a:pt x="346" y="238"/>
                </a:lnTo>
                <a:lnTo>
                  <a:pt x="328" y="24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619">
              <a:solidFill>
                <a:prstClr val="black"/>
              </a:solidFill>
            </a:endParaRPr>
          </a:p>
        </p:txBody>
      </p:sp>
      <p:sp>
        <p:nvSpPr>
          <p:cNvPr id="65" name="Freeform 799"/>
          <p:cNvSpPr>
            <a:spLocks/>
          </p:cNvSpPr>
          <p:nvPr/>
        </p:nvSpPr>
        <p:spPr bwMode="auto">
          <a:xfrm>
            <a:off x="1088077" y="2944677"/>
            <a:ext cx="1129733" cy="651985"/>
          </a:xfrm>
          <a:custGeom>
            <a:avLst/>
            <a:gdLst>
              <a:gd name="T0" fmla="*/ 514 w 620"/>
              <a:gd name="T1" fmla="*/ 186 h 460"/>
              <a:gd name="T2" fmla="*/ 407 w 620"/>
              <a:gd name="T3" fmla="*/ 88 h 460"/>
              <a:gd name="T4" fmla="*/ 363 w 620"/>
              <a:gd name="T5" fmla="*/ 71 h 460"/>
              <a:gd name="T6" fmla="*/ 354 w 620"/>
              <a:gd name="T7" fmla="*/ 97 h 460"/>
              <a:gd name="T8" fmla="*/ 337 w 620"/>
              <a:gd name="T9" fmla="*/ 141 h 460"/>
              <a:gd name="T10" fmla="*/ 310 w 620"/>
              <a:gd name="T11" fmla="*/ 133 h 460"/>
              <a:gd name="T12" fmla="*/ 301 w 620"/>
              <a:gd name="T13" fmla="*/ 62 h 460"/>
              <a:gd name="T14" fmla="*/ 230 w 620"/>
              <a:gd name="T15" fmla="*/ 44 h 460"/>
              <a:gd name="T16" fmla="*/ 239 w 620"/>
              <a:gd name="T17" fmla="*/ 35 h 460"/>
              <a:gd name="T18" fmla="*/ 230 w 620"/>
              <a:gd name="T19" fmla="*/ 35 h 460"/>
              <a:gd name="T20" fmla="*/ 230 w 620"/>
              <a:gd name="T21" fmla="*/ 35 h 460"/>
              <a:gd name="T22" fmla="*/ 221 w 620"/>
              <a:gd name="T23" fmla="*/ 44 h 460"/>
              <a:gd name="T24" fmla="*/ 213 w 620"/>
              <a:gd name="T25" fmla="*/ 44 h 460"/>
              <a:gd name="T26" fmla="*/ 177 w 620"/>
              <a:gd name="T27" fmla="*/ 9 h 460"/>
              <a:gd name="T28" fmla="*/ 186 w 620"/>
              <a:gd name="T29" fmla="*/ 9 h 460"/>
              <a:gd name="T30" fmla="*/ 71 w 620"/>
              <a:gd name="T31" fmla="*/ 9 h 460"/>
              <a:gd name="T32" fmla="*/ 71 w 620"/>
              <a:gd name="T33" fmla="*/ 26 h 460"/>
              <a:gd name="T34" fmla="*/ 62 w 620"/>
              <a:gd name="T35" fmla="*/ 35 h 460"/>
              <a:gd name="T36" fmla="*/ 53 w 620"/>
              <a:gd name="T37" fmla="*/ 53 h 460"/>
              <a:gd name="T38" fmla="*/ 53 w 620"/>
              <a:gd name="T39" fmla="*/ 62 h 460"/>
              <a:gd name="T40" fmla="*/ 53 w 620"/>
              <a:gd name="T41" fmla="*/ 62 h 460"/>
              <a:gd name="T42" fmla="*/ 26 w 620"/>
              <a:gd name="T43" fmla="*/ 44 h 460"/>
              <a:gd name="T44" fmla="*/ 18 w 620"/>
              <a:gd name="T45" fmla="*/ 80 h 460"/>
              <a:gd name="T46" fmla="*/ 18 w 620"/>
              <a:gd name="T47" fmla="*/ 106 h 460"/>
              <a:gd name="T48" fmla="*/ 18 w 620"/>
              <a:gd name="T49" fmla="*/ 141 h 460"/>
              <a:gd name="T50" fmla="*/ 0 w 620"/>
              <a:gd name="T51" fmla="*/ 159 h 460"/>
              <a:gd name="T52" fmla="*/ 0 w 620"/>
              <a:gd name="T53" fmla="*/ 177 h 460"/>
              <a:gd name="T54" fmla="*/ 18 w 620"/>
              <a:gd name="T55" fmla="*/ 248 h 460"/>
              <a:gd name="T56" fmla="*/ 53 w 620"/>
              <a:gd name="T57" fmla="*/ 265 h 460"/>
              <a:gd name="T58" fmla="*/ 44 w 620"/>
              <a:gd name="T59" fmla="*/ 274 h 460"/>
              <a:gd name="T60" fmla="*/ 44 w 620"/>
              <a:gd name="T61" fmla="*/ 274 h 460"/>
              <a:gd name="T62" fmla="*/ 35 w 620"/>
              <a:gd name="T63" fmla="*/ 283 h 460"/>
              <a:gd name="T64" fmla="*/ 71 w 620"/>
              <a:gd name="T65" fmla="*/ 345 h 460"/>
              <a:gd name="T66" fmla="*/ 124 w 620"/>
              <a:gd name="T67" fmla="*/ 372 h 460"/>
              <a:gd name="T68" fmla="*/ 142 w 620"/>
              <a:gd name="T69" fmla="*/ 389 h 460"/>
              <a:gd name="T70" fmla="*/ 151 w 620"/>
              <a:gd name="T71" fmla="*/ 389 h 460"/>
              <a:gd name="T72" fmla="*/ 151 w 620"/>
              <a:gd name="T73" fmla="*/ 398 h 460"/>
              <a:gd name="T74" fmla="*/ 159 w 620"/>
              <a:gd name="T75" fmla="*/ 407 h 460"/>
              <a:gd name="T76" fmla="*/ 168 w 620"/>
              <a:gd name="T77" fmla="*/ 398 h 460"/>
              <a:gd name="T78" fmla="*/ 213 w 620"/>
              <a:gd name="T79" fmla="*/ 416 h 460"/>
              <a:gd name="T80" fmla="*/ 230 w 620"/>
              <a:gd name="T81" fmla="*/ 425 h 460"/>
              <a:gd name="T82" fmla="*/ 239 w 620"/>
              <a:gd name="T83" fmla="*/ 433 h 460"/>
              <a:gd name="T84" fmla="*/ 248 w 620"/>
              <a:gd name="T85" fmla="*/ 460 h 460"/>
              <a:gd name="T86" fmla="*/ 257 w 620"/>
              <a:gd name="T87" fmla="*/ 460 h 460"/>
              <a:gd name="T88" fmla="*/ 292 w 620"/>
              <a:gd name="T89" fmla="*/ 407 h 460"/>
              <a:gd name="T90" fmla="*/ 319 w 620"/>
              <a:gd name="T91" fmla="*/ 398 h 460"/>
              <a:gd name="T92" fmla="*/ 328 w 620"/>
              <a:gd name="T93" fmla="*/ 389 h 460"/>
              <a:gd name="T94" fmla="*/ 337 w 620"/>
              <a:gd name="T95" fmla="*/ 389 h 460"/>
              <a:gd name="T96" fmla="*/ 337 w 620"/>
              <a:gd name="T97" fmla="*/ 345 h 460"/>
              <a:gd name="T98" fmla="*/ 337 w 620"/>
              <a:gd name="T99" fmla="*/ 327 h 460"/>
              <a:gd name="T100" fmla="*/ 354 w 620"/>
              <a:gd name="T101" fmla="*/ 327 h 460"/>
              <a:gd name="T102" fmla="*/ 363 w 620"/>
              <a:gd name="T103" fmla="*/ 318 h 460"/>
              <a:gd name="T104" fmla="*/ 399 w 620"/>
              <a:gd name="T105" fmla="*/ 301 h 460"/>
              <a:gd name="T106" fmla="*/ 416 w 620"/>
              <a:gd name="T107" fmla="*/ 310 h 460"/>
              <a:gd name="T108" fmla="*/ 461 w 620"/>
              <a:gd name="T109" fmla="*/ 318 h 460"/>
              <a:gd name="T110" fmla="*/ 532 w 620"/>
              <a:gd name="T111" fmla="*/ 301 h 460"/>
              <a:gd name="T112" fmla="*/ 611 w 620"/>
              <a:gd name="T113" fmla="*/ 292 h 460"/>
              <a:gd name="T114" fmla="*/ 567 w 620"/>
              <a:gd name="T115" fmla="*/ 283 h 4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20"/>
              <a:gd name="T175" fmla="*/ 0 h 460"/>
              <a:gd name="T176" fmla="*/ 620 w 620"/>
              <a:gd name="T177" fmla="*/ 460 h 4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20" h="460">
                <a:moveTo>
                  <a:pt x="558" y="212"/>
                </a:moveTo>
                <a:lnTo>
                  <a:pt x="567" y="186"/>
                </a:lnTo>
                <a:lnTo>
                  <a:pt x="514" y="186"/>
                </a:lnTo>
                <a:lnTo>
                  <a:pt x="487" y="115"/>
                </a:lnTo>
                <a:lnTo>
                  <a:pt x="470" y="106"/>
                </a:lnTo>
                <a:lnTo>
                  <a:pt x="407" y="88"/>
                </a:lnTo>
                <a:lnTo>
                  <a:pt x="381" y="88"/>
                </a:lnTo>
                <a:lnTo>
                  <a:pt x="381" y="80"/>
                </a:lnTo>
                <a:lnTo>
                  <a:pt x="363" y="71"/>
                </a:lnTo>
                <a:lnTo>
                  <a:pt x="363" y="80"/>
                </a:lnTo>
                <a:lnTo>
                  <a:pt x="354" y="88"/>
                </a:lnTo>
                <a:lnTo>
                  <a:pt x="354" y="97"/>
                </a:lnTo>
                <a:lnTo>
                  <a:pt x="354" y="106"/>
                </a:lnTo>
                <a:lnTo>
                  <a:pt x="345" y="106"/>
                </a:lnTo>
                <a:lnTo>
                  <a:pt x="337" y="141"/>
                </a:lnTo>
                <a:lnTo>
                  <a:pt x="319" y="133"/>
                </a:lnTo>
                <a:lnTo>
                  <a:pt x="310" y="133"/>
                </a:lnTo>
                <a:lnTo>
                  <a:pt x="301" y="80"/>
                </a:lnTo>
                <a:lnTo>
                  <a:pt x="301" y="62"/>
                </a:lnTo>
                <a:lnTo>
                  <a:pt x="266" y="44"/>
                </a:lnTo>
                <a:lnTo>
                  <a:pt x="257" y="62"/>
                </a:lnTo>
                <a:lnTo>
                  <a:pt x="230" y="44"/>
                </a:lnTo>
                <a:lnTo>
                  <a:pt x="239" y="44"/>
                </a:lnTo>
                <a:lnTo>
                  <a:pt x="239" y="35"/>
                </a:lnTo>
                <a:lnTo>
                  <a:pt x="230" y="35"/>
                </a:lnTo>
                <a:lnTo>
                  <a:pt x="221" y="44"/>
                </a:lnTo>
                <a:lnTo>
                  <a:pt x="213" y="44"/>
                </a:lnTo>
                <a:lnTo>
                  <a:pt x="204" y="53"/>
                </a:lnTo>
                <a:lnTo>
                  <a:pt x="168" y="18"/>
                </a:lnTo>
                <a:lnTo>
                  <a:pt x="177" y="9"/>
                </a:lnTo>
                <a:lnTo>
                  <a:pt x="186" y="9"/>
                </a:lnTo>
                <a:lnTo>
                  <a:pt x="186" y="0"/>
                </a:lnTo>
                <a:lnTo>
                  <a:pt x="124" y="9"/>
                </a:lnTo>
                <a:lnTo>
                  <a:pt x="71" y="9"/>
                </a:lnTo>
                <a:lnTo>
                  <a:pt x="71" y="18"/>
                </a:lnTo>
                <a:lnTo>
                  <a:pt x="71" y="26"/>
                </a:lnTo>
                <a:lnTo>
                  <a:pt x="62" y="35"/>
                </a:lnTo>
                <a:lnTo>
                  <a:pt x="62" y="44"/>
                </a:lnTo>
                <a:lnTo>
                  <a:pt x="53" y="53"/>
                </a:lnTo>
                <a:lnTo>
                  <a:pt x="53" y="62"/>
                </a:lnTo>
                <a:lnTo>
                  <a:pt x="44" y="62"/>
                </a:lnTo>
                <a:lnTo>
                  <a:pt x="44" y="71"/>
                </a:lnTo>
                <a:lnTo>
                  <a:pt x="26" y="44"/>
                </a:lnTo>
                <a:lnTo>
                  <a:pt x="26" y="53"/>
                </a:lnTo>
                <a:lnTo>
                  <a:pt x="18" y="71"/>
                </a:lnTo>
                <a:lnTo>
                  <a:pt x="18" y="80"/>
                </a:lnTo>
                <a:lnTo>
                  <a:pt x="18" y="88"/>
                </a:lnTo>
                <a:lnTo>
                  <a:pt x="18" y="106"/>
                </a:lnTo>
                <a:lnTo>
                  <a:pt x="18" y="133"/>
                </a:lnTo>
                <a:lnTo>
                  <a:pt x="26" y="133"/>
                </a:lnTo>
                <a:lnTo>
                  <a:pt x="18" y="141"/>
                </a:lnTo>
                <a:lnTo>
                  <a:pt x="9" y="150"/>
                </a:lnTo>
                <a:lnTo>
                  <a:pt x="0" y="159"/>
                </a:lnTo>
                <a:lnTo>
                  <a:pt x="0" y="168"/>
                </a:lnTo>
                <a:lnTo>
                  <a:pt x="0" y="177"/>
                </a:lnTo>
                <a:lnTo>
                  <a:pt x="18" y="195"/>
                </a:lnTo>
                <a:lnTo>
                  <a:pt x="18" y="248"/>
                </a:lnTo>
                <a:lnTo>
                  <a:pt x="35" y="248"/>
                </a:lnTo>
                <a:lnTo>
                  <a:pt x="53" y="256"/>
                </a:lnTo>
                <a:lnTo>
                  <a:pt x="53" y="265"/>
                </a:lnTo>
                <a:lnTo>
                  <a:pt x="44" y="265"/>
                </a:lnTo>
                <a:lnTo>
                  <a:pt x="44" y="274"/>
                </a:lnTo>
                <a:lnTo>
                  <a:pt x="35" y="274"/>
                </a:lnTo>
                <a:lnTo>
                  <a:pt x="35" y="283"/>
                </a:lnTo>
                <a:lnTo>
                  <a:pt x="44" y="336"/>
                </a:lnTo>
                <a:lnTo>
                  <a:pt x="71" y="345"/>
                </a:lnTo>
                <a:lnTo>
                  <a:pt x="133" y="327"/>
                </a:lnTo>
                <a:lnTo>
                  <a:pt x="133" y="354"/>
                </a:lnTo>
                <a:lnTo>
                  <a:pt x="124" y="372"/>
                </a:lnTo>
                <a:lnTo>
                  <a:pt x="124" y="380"/>
                </a:lnTo>
                <a:lnTo>
                  <a:pt x="133" y="389"/>
                </a:lnTo>
                <a:lnTo>
                  <a:pt x="142" y="389"/>
                </a:lnTo>
                <a:lnTo>
                  <a:pt x="151" y="389"/>
                </a:lnTo>
                <a:lnTo>
                  <a:pt x="151" y="398"/>
                </a:lnTo>
                <a:lnTo>
                  <a:pt x="159" y="416"/>
                </a:lnTo>
                <a:lnTo>
                  <a:pt x="159" y="407"/>
                </a:lnTo>
                <a:lnTo>
                  <a:pt x="168" y="398"/>
                </a:lnTo>
                <a:lnTo>
                  <a:pt x="204" y="416"/>
                </a:lnTo>
                <a:lnTo>
                  <a:pt x="213" y="416"/>
                </a:lnTo>
                <a:lnTo>
                  <a:pt x="221" y="416"/>
                </a:lnTo>
                <a:lnTo>
                  <a:pt x="221" y="425"/>
                </a:lnTo>
                <a:lnTo>
                  <a:pt x="230" y="425"/>
                </a:lnTo>
                <a:lnTo>
                  <a:pt x="239" y="425"/>
                </a:lnTo>
                <a:lnTo>
                  <a:pt x="239" y="433"/>
                </a:lnTo>
                <a:lnTo>
                  <a:pt x="239" y="460"/>
                </a:lnTo>
                <a:lnTo>
                  <a:pt x="248" y="460"/>
                </a:lnTo>
                <a:lnTo>
                  <a:pt x="257" y="460"/>
                </a:lnTo>
                <a:lnTo>
                  <a:pt x="275" y="416"/>
                </a:lnTo>
                <a:lnTo>
                  <a:pt x="283" y="416"/>
                </a:lnTo>
                <a:lnTo>
                  <a:pt x="292" y="407"/>
                </a:lnTo>
                <a:lnTo>
                  <a:pt x="310" y="407"/>
                </a:lnTo>
                <a:lnTo>
                  <a:pt x="310" y="398"/>
                </a:lnTo>
                <a:lnTo>
                  <a:pt x="319" y="398"/>
                </a:lnTo>
                <a:lnTo>
                  <a:pt x="328" y="398"/>
                </a:lnTo>
                <a:lnTo>
                  <a:pt x="328" y="389"/>
                </a:lnTo>
                <a:lnTo>
                  <a:pt x="337" y="389"/>
                </a:lnTo>
                <a:lnTo>
                  <a:pt x="337" y="380"/>
                </a:lnTo>
                <a:lnTo>
                  <a:pt x="345" y="345"/>
                </a:lnTo>
                <a:lnTo>
                  <a:pt x="337" y="345"/>
                </a:lnTo>
                <a:lnTo>
                  <a:pt x="337" y="327"/>
                </a:lnTo>
                <a:lnTo>
                  <a:pt x="345" y="327"/>
                </a:lnTo>
                <a:lnTo>
                  <a:pt x="354" y="327"/>
                </a:lnTo>
                <a:lnTo>
                  <a:pt x="363" y="327"/>
                </a:lnTo>
                <a:lnTo>
                  <a:pt x="363" y="318"/>
                </a:lnTo>
                <a:lnTo>
                  <a:pt x="363" y="310"/>
                </a:lnTo>
                <a:lnTo>
                  <a:pt x="381" y="301"/>
                </a:lnTo>
                <a:lnTo>
                  <a:pt x="399" y="301"/>
                </a:lnTo>
                <a:lnTo>
                  <a:pt x="407" y="301"/>
                </a:lnTo>
                <a:lnTo>
                  <a:pt x="416" y="301"/>
                </a:lnTo>
                <a:lnTo>
                  <a:pt x="416" y="310"/>
                </a:lnTo>
                <a:lnTo>
                  <a:pt x="434" y="318"/>
                </a:lnTo>
                <a:lnTo>
                  <a:pt x="443" y="318"/>
                </a:lnTo>
                <a:lnTo>
                  <a:pt x="461" y="318"/>
                </a:lnTo>
                <a:lnTo>
                  <a:pt x="470" y="301"/>
                </a:lnTo>
                <a:lnTo>
                  <a:pt x="514" y="327"/>
                </a:lnTo>
                <a:lnTo>
                  <a:pt x="532" y="301"/>
                </a:lnTo>
                <a:lnTo>
                  <a:pt x="585" y="310"/>
                </a:lnTo>
                <a:lnTo>
                  <a:pt x="611" y="301"/>
                </a:lnTo>
                <a:lnTo>
                  <a:pt x="611" y="292"/>
                </a:lnTo>
                <a:lnTo>
                  <a:pt x="620" y="283"/>
                </a:lnTo>
                <a:lnTo>
                  <a:pt x="620" y="274"/>
                </a:lnTo>
                <a:lnTo>
                  <a:pt x="567" y="283"/>
                </a:lnTo>
                <a:lnTo>
                  <a:pt x="532" y="292"/>
                </a:lnTo>
                <a:lnTo>
                  <a:pt x="558" y="212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66" name="Freeform 800"/>
          <p:cNvSpPr>
            <a:spLocks/>
          </p:cNvSpPr>
          <p:nvPr/>
        </p:nvSpPr>
        <p:spPr bwMode="auto">
          <a:xfrm>
            <a:off x="2250608" y="2417420"/>
            <a:ext cx="870988" cy="803642"/>
          </a:xfrm>
          <a:custGeom>
            <a:avLst/>
            <a:gdLst>
              <a:gd name="T0" fmla="*/ 186 w 478"/>
              <a:gd name="T1" fmla="*/ 18 h 567"/>
              <a:gd name="T2" fmla="*/ 186 w 478"/>
              <a:gd name="T3" fmla="*/ 27 h 567"/>
              <a:gd name="T4" fmla="*/ 168 w 478"/>
              <a:gd name="T5" fmla="*/ 204 h 567"/>
              <a:gd name="T6" fmla="*/ 142 w 478"/>
              <a:gd name="T7" fmla="*/ 239 h 567"/>
              <a:gd name="T8" fmla="*/ 142 w 478"/>
              <a:gd name="T9" fmla="*/ 319 h 567"/>
              <a:gd name="T10" fmla="*/ 115 w 478"/>
              <a:gd name="T11" fmla="*/ 337 h 567"/>
              <a:gd name="T12" fmla="*/ 53 w 478"/>
              <a:gd name="T13" fmla="*/ 354 h 567"/>
              <a:gd name="T14" fmla="*/ 18 w 478"/>
              <a:gd name="T15" fmla="*/ 425 h 567"/>
              <a:gd name="T16" fmla="*/ 53 w 478"/>
              <a:gd name="T17" fmla="*/ 478 h 567"/>
              <a:gd name="T18" fmla="*/ 35 w 478"/>
              <a:gd name="T19" fmla="*/ 496 h 567"/>
              <a:gd name="T20" fmla="*/ 26 w 478"/>
              <a:gd name="T21" fmla="*/ 513 h 567"/>
              <a:gd name="T22" fmla="*/ 26 w 478"/>
              <a:gd name="T23" fmla="*/ 522 h 567"/>
              <a:gd name="T24" fmla="*/ 26 w 478"/>
              <a:gd name="T25" fmla="*/ 522 h 567"/>
              <a:gd name="T26" fmla="*/ 18 w 478"/>
              <a:gd name="T27" fmla="*/ 531 h 567"/>
              <a:gd name="T28" fmla="*/ 9 w 478"/>
              <a:gd name="T29" fmla="*/ 540 h 567"/>
              <a:gd name="T30" fmla="*/ 26 w 478"/>
              <a:gd name="T31" fmla="*/ 549 h 567"/>
              <a:gd name="T32" fmla="*/ 35 w 478"/>
              <a:gd name="T33" fmla="*/ 567 h 567"/>
              <a:gd name="T34" fmla="*/ 62 w 478"/>
              <a:gd name="T35" fmla="*/ 558 h 567"/>
              <a:gd name="T36" fmla="*/ 71 w 478"/>
              <a:gd name="T37" fmla="*/ 540 h 567"/>
              <a:gd name="T38" fmla="*/ 62 w 478"/>
              <a:gd name="T39" fmla="*/ 513 h 567"/>
              <a:gd name="T40" fmla="*/ 80 w 478"/>
              <a:gd name="T41" fmla="*/ 505 h 567"/>
              <a:gd name="T42" fmla="*/ 88 w 478"/>
              <a:gd name="T43" fmla="*/ 460 h 567"/>
              <a:gd name="T44" fmla="*/ 150 w 478"/>
              <a:gd name="T45" fmla="*/ 478 h 567"/>
              <a:gd name="T46" fmla="*/ 186 w 478"/>
              <a:gd name="T47" fmla="*/ 487 h 567"/>
              <a:gd name="T48" fmla="*/ 204 w 478"/>
              <a:gd name="T49" fmla="*/ 505 h 567"/>
              <a:gd name="T50" fmla="*/ 213 w 478"/>
              <a:gd name="T51" fmla="*/ 505 h 567"/>
              <a:gd name="T52" fmla="*/ 248 w 478"/>
              <a:gd name="T53" fmla="*/ 478 h 567"/>
              <a:gd name="T54" fmla="*/ 266 w 478"/>
              <a:gd name="T55" fmla="*/ 487 h 567"/>
              <a:gd name="T56" fmla="*/ 266 w 478"/>
              <a:gd name="T57" fmla="*/ 513 h 567"/>
              <a:gd name="T58" fmla="*/ 275 w 478"/>
              <a:gd name="T59" fmla="*/ 522 h 567"/>
              <a:gd name="T60" fmla="*/ 354 w 478"/>
              <a:gd name="T61" fmla="*/ 531 h 567"/>
              <a:gd name="T62" fmla="*/ 390 w 478"/>
              <a:gd name="T63" fmla="*/ 522 h 567"/>
              <a:gd name="T64" fmla="*/ 381 w 478"/>
              <a:gd name="T65" fmla="*/ 487 h 567"/>
              <a:gd name="T66" fmla="*/ 399 w 478"/>
              <a:gd name="T67" fmla="*/ 487 h 567"/>
              <a:gd name="T68" fmla="*/ 469 w 478"/>
              <a:gd name="T69" fmla="*/ 522 h 567"/>
              <a:gd name="T70" fmla="*/ 478 w 478"/>
              <a:gd name="T71" fmla="*/ 522 h 567"/>
              <a:gd name="T72" fmla="*/ 478 w 478"/>
              <a:gd name="T73" fmla="*/ 513 h 567"/>
              <a:gd name="T74" fmla="*/ 461 w 478"/>
              <a:gd name="T75" fmla="*/ 434 h 567"/>
              <a:gd name="T76" fmla="*/ 452 w 478"/>
              <a:gd name="T77" fmla="*/ 434 h 567"/>
              <a:gd name="T78" fmla="*/ 434 w 478"/>
              <a:gd name="T79" fmla="*/ 390 h 567"/>
              <a:gd name="T80" fmla="*/ 407 w 478"/>
              <a:gd name="T81" fmla="*/ 398 h 567"/>
              <a:gd name="T82" fmla="*/ 407 w 478"/>
              <a:gd name="T83" fmla="*/ 381 h 567"/>
              <a:gd name="T84" fmla="*/ 416 w 478"/>
              <a:gd name="T85" fmla="*/ 363 h 567"/>
              <a:gd name="T86" fmla="*/ 416 w 478"/>
              <a:gd name="T87" fmla="*/ 354 h 567"/>
              <a:gd name="T88" fmla="*/ 407 w 478"/>
              <a:gd name="T89" fmla="*/ 283 h 567"/>
              <a:gd name="T90" fmla="*/ 416 w 478"/>
              <a:gd name="T91" fmla="*/ 266 h 567"/>
              <a:gd name="T92" fmla="*/ 399 w 478"/>
              <a:gd name="T93" fmla="*/ 230 h 567"/>
              <a:gd name="T94" fmla="*/ 407 w 478"/>
              <a:gd name="T95" fmla="*/ 195 h 567"/>
              <a:gd name="T96" fmla="*/ 399 w 478"/>
              <a:gd name="T97" fmla="*/ 168 h 567"/>
              <a:gd name="T98" fmla="*/ 363 w 478"/>
              <a:gd name="T99" fmla="*/ 204 h 567"/>
              <a:gd name="T100" fmla="*/ 301 w 478"/>
              <a:gd name="T101" fmla="*/ 151 h 567"/>
              <a:gd name="T102" fmla="*/ 310 w 478"/>
              <a:gd name="T103" fmla="*/ 133 h 567"/>
              <a:gd name="T104" fmla="*/ 310 w 478"/>
              <a:gd name="T105" fmla="*/ 124 h 567"/>
              <a:gd name="T106" fmla="*/ 310 w 478"/>
              <a:gd name="T107" fmla="*/ 115 h 567"/>
              <a:gd name="T108" fmla="*/ 301 w 478"/>
              <a:gd name="T109" fmla="*/ 115 h 567"/>
              <a:gd name="T110" fmla="*/ 275 w 478"/>
              <a:gd name="T111" fmla="*/ 98 h 567"/>
              <a:gd name="T112" fmla="*/ 266 w 478"/>
              <a:gd name="T113" fmla="*/ 80 h 567"/>
              <a:gd name="T114" fmla="*/ 230 w 478"/>
              <a:gd name="T115" fmla="*/ 71 h 56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78"/>
              <a:gd name="T175" fmla="*/ 0 h 567"/>
              <a:gd name="T176" fmla="*/ 478 w 478"/>
              <a:gd name="T177" fmla="*/ 567 h 567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78" h="567">
                <a:moveTo>
                  <a:pt x="186" y="9"/>
                </a:moveTo>
                <a:lnTo>
                  <a:pt x="186" y="9"/>
                </a:lnTo>
                <a:lnTo>
                  <a:pt x="186" y="18"/>
                </a:lnTo>
                <a:lnTo>
                  <a:pt x="177" y="18"/>
                </a:lnTo>
                <a:lnTo>
                  <a:pt x="177" y="27"/>
                </a:lnTo>
                <a:lnTo>
                  <a:pt x="186" y="27"/>
                </a:lnTo>
                <a:lnTo>
                  <a:pt x="186" y="45"/>
                </a:lnTo>
                <a:lnTo>
                  <a:pt x="159" y="45"/>
                </a:lnTo>
                <a:lnTo>
                  <a:pt x="159" y="53"/>
                </a:lnTo>
                <a:lnTo>
                  <a:pt x="168" y="204"/>
                </a:lnTo>
                <a:lnTo>
                  <a:pt x="159" y="213"/>
                </a:lnTo>
                <a:lnTo>
                  <a:pt x="150" y="222"/>
                </a:lnTo>
                <a:lnTo>
                  <a:pt x="142" y="239"/>
                </a:lnTo>
                <a:lnTo>
                  <a:pt x="133" y="257"/>
                </a:lnTo>
                <a:lnTo>
                  <a:pt x="124" y="248"/>
                </a:lnTo>
                <a:lnTo>
                  <a:pt x="97" y="292"/>
                </a:lnTo>
                <a:lnTo>
                  <a:pt x="142" y="319"/>
                </a:lnTo>
                <a:lnTo>
                  <a:pt x="133" y="328"/>
                </a:lnTo>
                <a:lnTo>
                  <a:pt x="142" y="337"/>
                </a:lnTo>
                <a:lnTo>
                  <a:pt x="115" y="337"/>
                </a:lnTo>
                <a:lnTo>
                  <a:pt x="88" y="310"/>
                </a:lnTo>
                <a:lnTo>
                  <a:pt x="97" y="372"/>
                </a:lnTo>
                <a:lnTo>
                  <a:pt x="53" y="354"/>
                </a:lnTo>
                <a:lnTo>
                  <a:pt x="35" y="354"/>
                </a:lnTo>
                <a:lnTo>
                  <a:pt x="35" y="363"/>
                </a:lnTo>
                <a:lnTo>
                  <a:pt x="0" y="372"/>
                </a:lnTo>
                <a:lnTo>
                  <a:pt x="18" y="425"/>
                </a:lnTo>
                <a:lnTo>
                  <a:pt x="26" y="434"/>
                </a:lnTo>
                <a:lnTo>
                  <a:pt x="53" y="469"/>
                </a:lnTo>
                <a:lnTo>
                  <a:pt x="53" y="478"/>
                </a:lnTo>
                <a:lnTo>
                  <a:pt x="44" y="487"/>
                </a:lnTo>
                <a:lnTo>
                  <a:pt x="35" y="496"/>
                </a:lnTo>
                <a:lnTo>
                  <a:pt x="35" y="505"/>
                </a:lnTo>
                <a:lnTo>
                  <a:pt x="26" y="513"/>
                </a:lnTo>
                <a:lnTo>
                  <a:pt x="26" y="522"/>
                </a:lnTo>
                <a:lnTo>
                  <a:pt x="26" y="531"/>
                </a:lnTo>
                <a:lnTo>
                  <a:pt x="18" y="531"/>
                </a:lnTo>
                <a:lnTo>
                  <a:pt x="18" y="540"/>
                </a:lnTo>
                <a:lnTo>
                  <a:pt x="9" y="540"/>
                </a:lnTo>
                <a:lnTo>
                  <a:pt x="26" y="540"/>
                </a:lnTo>
                <a:lnTo>
                  <a:pt x="26" y="549"/>
                </a:lnTo>
                <a:lnTo>
                  <a:pt x="26" y="558"/>
                </a:lnTo>
                <a:lnTo>
                  <a:pt x="35" y="567"/>
                </a:lnTo>
                <a:lnTo>
                  <a:pt x="44" y="567"/>
                </a:lnTo>
                <a:lnTo>
                  <a:pt x="53" y="567"/>
                </a:lnTo>
                <a:lnTo>
                  <a:pt x="53" y="558"/>
                </a:lnTo>
                <a:lnTo>
                  <a:pt x="62" y="558"/>
                </a:lnTo>
                <a:lnTo>
                  <a:pt x="71" y="558"/>
                </a:lnTo>
                <a:lnTo>
                  <a:pt x="71" y="540"/>
                </a:lnTo>
                <a:lnTo>
                  <a:pt x="62" y="531"/>
                </a:lnTo>
                <a:lnTo>
                  <a:pt x="53" y="522"/>
                </a:lnTo>
                <a:lnTo>
                  <a:pt x="62" y="513"/>
                </a:lnTo>
                <a:lnTo>
                  <a:pt x="71" y="505"/>
                </a:lnTo>
                <a:lnTo>
                  <a:pt x="80" y="505"/>
                </a:lnTo>
                <a:lnTo>
                  <a:pt x="80" y="460"/>
                </a:lnTo>
                <a:lnTo>
                  <a:pt x="88" y="460"/>
                </a:lnTo>
                <a:lnTo>
                  <a:pt x="88" y="452"/>
                </a:lnTo>
                <a:lnTo>
                  <a:pt x="142" y="478"/>
                </a:lnTo>
                <a:lnTo>
                  <a:pt x="150" y="478"/>
                </a:lnTo>
                <a:lnTo>
                  <a:pt x="168" y="478"/>
                </a:lnTo>
                <a:lnTo>
                  <a:pt x="177" y="487"/>
                </a:lnTo>
                <a:lnTo>
                  <a:pt x="186" y="487"/>
                </a:lnTo>
                <a:lnTo>
                  <a:pt x="195" y="505"/>
                </a:lnTo>
                <a:lnTo>
                  <a:pt x="204" y="505"/>
                </a:lnTo>
                <a:lnTo>
                  <a:pt x="213" y="505"/>
                </a:lnTo>
                <a:lnTo>
                  <a:pt x="221" y="496"/>
                </a:lnTo>
                <a:lnTo>
                  <a:pt x="230" y="496"/>
                </a:lnTo>
                <a:lnTo>
                  <a:pt x="239" y="487"/>
                </a:lnTo>
                <a:lnTo>
                  <a:pt x="248" y="478"/>
                </a:lnTo>
                <a:lnTo>
                  <a:pt x="257" y="478"/>
                </a:lnTo>
                <a:lnTo>
                  <a:pt x="266" y="478"/>
                </a:lnTo>
                <a:lnTo>
                  <a:pt x="266" y="487"/>
                </a:lnTo>
                <a:lnTo>
                  <a:pt x="275" y="505"/>
                </a:lnTo>
                <a:lnTo>
                  <a:pt x="266" y="513"/>
                </a:lnTo>
                <a:lnTo>
                  <a:pt x="275" y="513"/>
                </a:lnTo>
                <a:lnTo>
                  <a:pt x="275" y="522"/>
                </a:lnTo>
                <a:lnTo>
                  <a:pt x="275" y="513"/>
                </a:lnTo>
                <a:lnTo>
                  <a:pt x="345" y="505"/>
                </a:lnTo>
                <a:lnTo>
                  <a:pt x="354" y="531"/>
                </a:lnTo>
                <a:lnTo>
                  <a:pt x="390" y="540"/>
                </a:lnTo>
                <a:lnTo>
                  <a:pt x="390" y="531"/>
                </a:lnTo>
                <a:lnTo>
                  <a:pt x="390" y="522"/>
                </a:lnTo>
                <a:lnTo>
                  <a:pt x="372" y="522"/>
                </a:lnTo>
                <a:lnTo>
                  <a:pt x="372" y="496"/>
                </a:lnTo>
                <a:lnTo>
                  <a:pt x="381" y="487"/>
                </a:lnTo>
                <a:lnTo>
                  <a:pt x="390" y="487"/>
                </a:lnTo>
                <a:lnTo>
                  <a:pt x="399" y="487"/>
                </a:lnTo>
                <a:lnTo>
                  <a:pt x="452" y="513"/>
                </a:lnTo>
                <a:lnTo>
                  <a:pt x="469" y="522"/>
                </a:lnTo>
                <a:lnTo>
                  <a:pt x="469" y="513"/>
                </a:lnTo>
                <a:lnTo>
                  <a:pt x="469" y="522"/>
                </a:lnTo>
                <a:lnTo>
                  <a:pt x="478" y="522"/>
                </a:lnTo>
                <a:lnTo>
                  <a:pt x="478" y="513"/>
                </a:lnTo>
                <a:lnTo>
                  <a:pt x="461" y="487"/>
                </a:lnTo>
                <a:lnTo>
                  <a:pt x="461" y="434"/>
                </a:lnTo>
                <a:lnTo>
                  <a:pt x="452" y="434"/>
                </a:lnTo>
                <a:lnTo>
                  <a:pt x="443" y="434"/>
                </a:lnTo>
                <a:lnTo>
                  <a:pt x="443" y="390"/>
                </a:lnTo>
                <a:lnTo>
                  <a:pt x="434" y="390"/>
                </a:lnTo>
                <a:lnTo>
                  <a:pt x="416" y="398"/>
                </a:lnTo>
                <a:lnTo>
                  <a:pt x="407" y="398"/>
                </a:lnTo>
                <a:lnTo>
                  <a:pt x="407" y="390"/>
                </a:lnTo>
                <a:lnTo>
                  <a:pt x="407" y="381"/>
                </a:lnTo>
                <a:lnTo>
                  <a:pt x="407" y="372"/>
                </a:lnTo>
                <a:lnTo>
                  <a:pt x="407" y="363"/>
                </a:lnTo>
                <a:lnTo>
                  <a:pt x="416" y="363"/>
                </a:lnTo>
                <a:lnTo>
                  <a:pt x="416" y="354"/>
                </a:lnTo>
                <a:lnTo>
                  <a:pt x="416" y="345"/>
                </a:lnTo>
                <a:lnTo>
                  <a:pt x="381" y="319"/>
                </a:lnTo>
                <a:lnTo>
                  <a:pt x="407" y="283"/>
                </a:lnTo>
                <a:lnTo>
                  <a:pt x="407" y="275"/>
                </a:lnTo>
                <a:lnTo>
                  <a:pt x="416" y="266"/>
                </a:lnTo>
                <a:lnTo>
                  <a:pt x="416" y="248"/>
                </a:lnTo>
                <a:lnTo>
                  <a:pt x="399" y="239"/>
                </a:lnTo>
                <a:lnTo>
                  <a:pt x="399" y="230"/>
                </a:lnTo>
                <a:lnTo>
                  <a:pt x="407" y="222"/>
                </a:lnTo>
                <a:lnTo>
                  <a:pt x="407" y="213"/>
                </a:lnTo>
                <a:lnTo>
                  <a:pt x="407" y="195"/>
                </a:lnTo>
                <a:lnTo>
                  <a:pt x="407" y="186"/>
                </a:lnTo>
                <a:lnTo>
                  <a:pt x="407" y="177"/>
                </a:lnTo>
                <a:lnTo>
                  <a:pt x="407" y="168"/>
                </a:lnTo>
                <a:lnTo>
                  <a:pt x="399" y="168"/>
                </a:lnTo>
                <a:lnTo>
                  <a:pt x="399" y="186"/>
                </a:lnTo>
                <a:lnTo>
                  <a:pt x="381" y="177"/>
                </a:lnTo>
                <a:lnTo>
                  <a:pt x="372" y="204"/>
                </a:lnTo>
                <a:lnTo>
                  <a:pt x="363" y="204"/>
                </a:lnTo>
                <a:lnTo>
                  <a:pt x="354" y="151"/>
                </a:lnTo>
                <a:lnTo>
                  <a:pt x="328" y="151"/>
                </a:lnTo>
                <a:lnTo>
                  <a:pt x="319" y="160"/>
                </a:lnTo>
                <a:lnTo>
                  <a:pt x="301" y="151"/>
                </a:lnTo>
                <a:lnTo>
                  <a:pt x="301" y="142"/>
                </a:lnTo>
                <a:lnTo>
                  <a:pt x="310" y="142"/>
                </a:lnTo>
                <a:lnTo>
                  <a:pt x="310" y="133"/>
                </a:lnTo>
                <a:lnTo>
                  <a:pt x="310" y="124"/>
                </a:lnTo>
                <a:lnTo>
                  <a:pt x="310" y="115"/>
                </a:lnTo>
                <a:lnTo>
                  <a:pt x="301" y="115"/>
                </a:lnTo>
                <a:lnTo>
                  <a:pt x="292" y="115"/>
                </a:lnTo>
                <a:lnTo>
                  <a:pt x="283" y="98"/>
                </a:lnTo>
                <a:lnTo>
                  <a:pt x="275" y="98"/>
                </a:lnTo>
                <a:lnTo>
                  <a:pt x="275" y="89"/>
                </a:lnTo>
                <a:lnTo>
                  <a:pt x="266" y="89"/>
                </a:lnTo>
                <a:lnTo>
                  <a:pt x="266" y="80"/>
                </a:lnTo>
                <a:lnTo>
                  <a:pt x="257" y="80"/>
                </a:lnTo>
                <a:lnTo>
                  <a:pt x="248" y="71"/>
                </a:lnTo>
                <a:lnTo>
                  <a:pt x="248" y="62"/>
                </a:lnTo>
                <a:lnTo>
                  <a:pt x="230" y="71"/>
                </a:lnTo>
                <a:lnTo>
                  <a:pt x="195" y="0"/>
                </a:lnTo>
                <a:lnTo>
                  <a:pt x="186" y="9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67" name="Freeform 801"/>
          <p:cNvSpPr>
            <a:spLocks/>
          </p:cNvSpPr>
          <p:nvPr/>
        </p:nvSpPr>
        <p:spPr bwMode="auto">
          <a:xfrm>
            <a:off x="2297983" y="3069403"/>
            <a:ext cx="807212" cy="389774"/>
          </a:xfrm>
          <a:custGeom>
            <a:avLst/>
            <a:gdLst>
              <a:gd name="T0" fmla="*/ 62 w 443"/>
              <a:gd name="T1" fmla="*/ 9 h 275"/>
              <a:gd name="T2" fmla="*/ 54 w 443"/>
              <a:gd name="T3" fmla="*/ 45 h 275"/>
              <a:gd name="T4" fmla="*/ 36 w 443"/>
              <a:gd name="T5" fmla="*/ 62 h 275"/>
              <a:gd name="T6" fmla="*/ 54 w 443"/>
              <a:gd name="T7" fmla="*/ 80 h 275"/>
              <a:gd name="T8" fmla="*/ 36 w 443"/>
              <a:gd name="T9" fmla="*/ 107 h 275"/>
              <a:gd name="T10" fmla="*/ 18 w 443"/>
              <a:gd name="T11" fmla="*/ 115 h 275"/>
              <a:gd name="T12" fmla="*/ 9 w 443"/>
              <a:gd name="T13" fmla="*/ 124 h 275"/>
              <a:gd name="T14" fmla="*/ 0 w 443"/>
              <a:gd name="T15" fmla="*/ 133 h 275"/>
              <a:gd name="T16" fmla="*/ 27 w 443"/>
              <a:gd name="T17" fmla="*/ 160 h 275"/>
              <a:gd name="T18" fmla="*/ 54 w 443"/>
              <a:gd name="T19" fmla="*/ 168 h 275"/>
              <a:gd name="T20" fmla="*/ 107 w 443"/>
              <a:gd name="T21" fmla="*/ 195 h 275"/>
              <a:gd name="T22" fmla="*/ 133 w 443"/>
              <a:gd name="T23" fmla="*/ 230 h 275"/>
              <a:gd name="T24" fmla="*/ 151 w 443"/>
              <a:gd name="T25" fmla="*/ 230 h 275"/>
              <a:gd name="T26" fmla="*/ 213 w 443"/>
              <a:gd name="T27" fmla="*/ 230 h 275"/>
              <a:gd name="T28" fmla="*/ 222 w 443"/>
              <a:gd name="T29" fmla="*/ 222 h 275"/>
              <a:gd name="T30" fmla="*/ 257 w 443"/>
              <a:gd name="T31" fmla="*/ 248 h 275"/>
              <a:gd name="T32" fmla="*/ 257 w 443"/>
              <a:gd name="T33" fmla="*/ 239 h 275"/>
              <a:gd name="T34" fmla="*/ 275 w 443"/>
              <a:gd name="T35" fmla="*/ 239 h 275"/>
              <a:gd name="T36" fmla="*/ 355 w 443"/>
              <a:gd name="T37" fmla="*/ 239 h 275"/>
              <a:gd name="T38" fmla="*/ 364 w 443"/>
              <a:gd name="T39" fmla="*/ 248 h 275"/>
              <a:gd name="T40" fmla="*/ 408 w 443"/>
              <a:gd name="T41" fmla="*/ 266 h 275"/>
              <a:gd name="T42" fmla="*/ 435 w 443"/>
              <a:gd name="T43" fmla="*/ 275 h 275"/>
              <a:gd name="T44" fmla="*/ 443 w 443"/>
              <a:gd name="T45" fmla="*/ 248 h 275"/>
              <a:gd name="T46" fmla="*/ 426 w 443"/>
              <a:gd name="T47" fmla="*/ 168 h 275"/>
              <a:gd name="T48" fmla="*/ 417 w 443"/>
              <a:gd name="T49" fmla="*/ 160 h 275"/>
              <a:gd name="T50" fmla="*/ 426 w 443"/>
              <a:gd name="T51" fmla="*/ 142 h 275"/>
              <a:gd name="T52" fmla="*/ 426 w 443"/>
              <a:gd name="T53" fmla="*/ 133 h 275"/>
              <a:gd name="T54" fmla="*/ 435 w 443"/>
              <a:gd name="T55" fmla="*/ 107 h 275"/>
              <a:gd name="T56" fmla="*/ 435 w 443"/>
              <a:gd name="T57" fmla="*/ 107 h 275"/>
              <a:gd name="T58" fmla="*/ 435 w 443"/>
              <a:gd name="T59" fmla="*/ 107 h 275"/>
              <a:gd name="T60" fmla="*/ 435 w 443"/>
              <a:gd name="T61" fmla="*/ 107 h 275"/>
              <a:gd name="T62" fmla="*/ 443 w 443"/>
              <a:gd name="T63" fmla="*/ 62 h 275"/>
              <a:gd name="T64" fmla="*/ 373 w 443"/>
              <a:gd name="T65" fmla="*/ 36 h 275"/>
              <a:gd name="T66" fmla="*/ 364 w 443"/>
              <a:gd name="T67" fmla="*/ 36 h 275"/>
              <a:gd name="T68" fmla="*/ 364 w 443"/>
              <a:gd name="T69" fmla="*/ 36 h 275"/>
              <a:gd name="T70" fmla="*/ 355 w 443"/>
              <a:gd name="T71" fmla="*/ 36 h 275"/>
              <a:gd name="T72" fmla="*/ 373 w 443"/>
              <a:gd name="T73" fmla="*/ 53 h 275"/>
              <a:gd name="T74" fmla="*/ 364 w 443"/>
              <a:gd name="T75" fmla="*/ 89 h 275"/>
              <a:gd name="T76" fmla="*/ 319 w 443"/>
              <a:gd name="T77" fmla="*/ 53 h 275"/>
              <a:gd name="T78" fmla="*/ 257 w 443"/>
              <a:gd name="T79" fmla="*/ 71 h 275"/>
              <a:gd name="T80" fmla="*/ 240 w 443"/>
              <a:gd name="T81" fmla="*/ 62 h 275"/>
              <a:gd name="T82" fmla="*/ 240 w 443"/>
              <a:gd name="T83" fmla="*/ 45 h 275"/>
              <a:gd name="T84" fmla="*/ 240 w 443"/>
              <a:gd name="T85" fmla="*/ 27 h 275"/>
              <a:gd name="T86" fmla="*/ 213 w 443"/>
              <a:gd name="T87" fmla="*/ 36 h 275"/>
              <a:gd name="T88" fmla="*/ 204 w 443"/>
              <a:gd name="T89" fmla="*/ 45 h 275"/>
              <a:gd name="T90" fmla="*/ 204 w 443"/>
              <a:gd name="T91" fmla="*/ 45 h 275"/>
              <a:gd name="T92" fmla="*/ 187 w 443"/>
              <a:gd name="T93" fmla="*/ 45 h 275"/>
              <a:gd name="T94" fmla="*/ 178 w 443"/>
              <a:gd name="T95" fmla="*/ 53 h 275"/>
              <a:gd name="T96" fmla="*/ 169 w 443"/>
              <a:gd name="T97" fmla="*/ 53 h 275"/>
              <a:gd name="T98" fmla="*/ 142 w 443"/>
              <a:gd name="T99" fmla="*/ 27 h 275"/>
              <a:gd name="T100" fmla="*/ 62 w 443"/>
              <a:gd name="T101" fmla="*/ 0 h 27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443"/>
              <a:gd name="T154" fmla="*/ 0 h 275"/>
              <a:gd name="T155" fmla="*/ 443 w 443"/>
              <a:gd name="T156" fmla="*/ 275 h 275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443" h="275">
                <a:moveTo>
                  <a:pt x="62" y="0"/>
                </a:moveTo>
                <a:lnTo>
                  <a:pt x="62" y="9"/>
                </a:lnTo>
                <a:lnTo>
                  <a:pt x="54" y="9"/>
                </a:lnTo>
                <a:lnTo>
                  <a:pt x="54" y="45"/>
                </a:lnTo>
                <a:lnTo>
                  <a:pt x="45" y="53"/>
                </a:lnTo>
                <a:lnTo>
                  <a:pt x="36" y="62"/>
                </a:lnTo>
                <a:lnTo>
                  <a:pt x="45" y="71"/>
                </a:lnTo>
                <a:lnTo>
                  <a:pt x="54" y="80"/>
                </a:lnTo>
                <a:lnTo>
                  <a:pt x="45" y="107"/>
                </a:lnTo>
                <a:lnTo>
                  <a:pt x="36" y="107"/>
                </a:lnTo>
                <a:lnTo>
                  <a:pt x="27" y="107"/>
                </a:lnTo>
                <a:lnTo>
                  <a:pt x="18" y="115"/>
                </a:lnTo>
                <a:lnTo>
                  <a:pt x="9" y="115"/>
                </a:lnTo>
                <a:lnTo>
                  <a:pt x="9" y="124"/>
                </a:lnTo>
                <a:lnTo>
                  <a:pt x="0" y="124"/>
                </a:lnTo>
                <a:lnTo>
                  <a:pt x="0" y="133"/>
                </a:lnTo>
                <a:lnTo>
                  <a:pt x="18" y="151"/>
                </a:lnTo>
                <a:lnTo>
                  <a:pt x="27" y="160"/>
                </a:lnTo>
                <a:lnTo>
                  <a:pt x="36" y="168"/>
                </a:lnTo>
                <a:lnTo>
                  <a:pt x="54" y="168"/>
                </a:lnTo>
                <a:lnTo>
                  <a:pt x="71" y="195"/>
                </a:lnTo>
                <a:lnTo>
                  <a:pt x="107" y="195"/>
                </a:lnTo>
                <a:lnTo>
                  <a:pt x="133" y="230"/>
                </a:lnTo>
                <a:lnTo>
                  <a:pt x="133" y="239"/>
                </a:lnTo>
                <a:lnTo>
                  <a:pt x="151" y="230"/>
                </a:lnTo>
                <a:lnTo>
                  <a:pt x="204" y="222"/>
                </a:lnTo>
                <a:lnTo>
                  <a:pt x="213" y="230"/>
                </a:lnTo>
                <a:lnTo>
                  <a:pt x="222" y="222"/>
                </a:lnTo>
                <a:lnTo>
                  <a:pt x="249" y="239"/>
                </a:lnTo>
                <a:lnTo>
                  <a:pt x="257" y="248"/>
                </a:lnTo>
                <a:lnTo>
                  <a:pt x="257" y="239"/>
                </a:lnTo>
                <a:lnTo>
                  <a:pt x="266" y="239"/>
                </a:lnTo>
                <a:lnTo>
                  <a:pt x="275" y="239"/>
                </a:lnTo>
                <a:lnTo>
                  <a:pt x="266" y="230"/>
                </a:lnTo>
                <a:lnTo>
                  <a:pt x="355" y="239"/>
                </a:lnTo>
                <a:lnTo>
                  <a:pt x="364" y="239"/>
                </a:lnTo>
                <a:lnTo>
                  <a:pt x="364" y="248"/>
                </a:lnTo>
                <a:lnTo>
                  <a:pt x="408" y="248"/>
                </a:lnTo>
                <a:lnTo>
                  <a:pt x="408" y="266"/>
                </a:lnTo>
                <a:lnTo>
                  <a:pt x="426" y="275"/>
                </a:lnTo>
                <a:lnTo>
                  <a:pt x="435" y="275"/>
                </a:lnTo>
                <a:lnTo>
                  <a:pt x="443" y="248"/>
                </a:lnTo>
                <a:lnTo>
                  <a:pt x="435" y="239"/>
                </a:lnTo>
                <a:lnTo>
                  <a:pt x="426" y="168"/>
                </a:lnTo>
                <a:lnTo>
                  <a:pt x="417" y="160"/>
                </a:lnTo>
                <a:lnTo>
                  <a:pt x="417" y="151"/>
                </a:lnTo>
                <a:lnTo>
                  <a:pt x="426" y="142"/>
                </a:lnTo>
                <a:lnTo>
                  <a:pt x="426" y="133"/>
                </a:lnTo>
                <a:lnTo>
                  <a:pt x="435" y="115"/>
                </a:lnTo>
                <a:lnTo>
                  <a:pt x="435" y="107"/>
                </a:lnTo>
                <a:lnTo>
                  <a:pt x="435" y="89"/>
                </a:lnTo>
                <a:lnTo>
                  <a:pt x="443" y="62"/>
                </a:lnTo>
                <a:lnTo>
                  <a:pt x="426" y="62"/>
                </a:lnTo>
                <a:lnTo>
                  <a:pt x="373" y="36"/>
                </a:lnTo>
                <a:lnTo>
                  <a:pt x="364" y="36"/>
                </a:lnTo>
                <a:lnTo>
                  <a:pt x="355" y="36"/>
                </a:lnTo>
                <a:lnTo>
                  <a:pt x="355" y="53"/>
                </a:lnTo>
                <a:lnTo>
                  <a:pt x="373" y="53"/>
                </a:lnTo>
                <a:lnTo>
                  <a:pt x="373" y="71"/>
                </a:lnTo>
                <a:lnTo>
                  <a:pt x="364" y="89"/>
                </a:lnTo>
                <a:lnTo>
                  <a:pt x="319" y="80"/>
                </a:lnTo>
                <a:lnTo>
                  <a:pt x="319" y="53"/>
                </a:lnTo>
                <a:lnTo>
                  <a:pt x="257" y="62"/>
                </a:lnTo>
                <a:lnTo>
                  <a:pt x="257" y="71"/>
                </a:lnTo>
                <a:lnTo>
                  <a:pt x="249" y="62"/>
                </a:lnTo>
                <a:lnTo>
                  <a:pt x="240" y="62"/>
                </a:lnTo>
                <a:lnTo>
                  <a:pt x="231" y="45"/>
                </a:lnTo>
                <a:lnTo>
                  <a:pt x="240" y="45"/>
                </a:lnTo>
                <a:lnTo>
                  <a:pt x="249" y="45"/>
                </a:lnTo>
                <a:lnTo>
                  <a:pt x="240" y="27"/>
                </a:lnTo>
                <a:lnTo>
                  <a:pt x="222" y="36"/>
                </a:lnTo>
                <a:lnTo>
                  <a:pt x="213" y="36"/>
                </a:lnTo>
                <a:lnTo>
                  <a:pt x="204" y="45"/>
                </a:lnTo>
                <a:lnTo>
                  <a:pt x="195" y="45"/>
                </a:lnTo>
                <a:lnTo>
                  <a:pt x="187" y="45"/>
                </a:lnTo>
                <a:lnTo>
                  <a:pt x="187" y="53"/>
                </a:lnTo>
                <a:lnTo>
                  <a:pt x="178" y="53"/>
                </a:lnTo>
                <a:lnTo>
                  <a:pt x="169" y="53"/>
                </a:lnTo>
                <a:lnTo>
                  <a:pt x="160" y="36"/>
                </a:lnTo>
                <a:lnTo>
                  <a:pt x="142" y="27"/>
                </a:lnTo>
                <a:lnTo>
                  <a:pt x="116" y="27"/>
                </a:lnTo>
                <a:lnTo>
                  <a:pt x="62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68" name="Freeform 802"/>
          <p:cNvSpPr>
            <a:spLocks/>
          </p:cNvSpPr>
          <p:nvPr/>
        </p:nvSpPr>
        <p:spPr bwMode="auto">
          <a:xfrm>
            <a:off x="2154034" y="3307520"/>
            <a:ext cx="967561" cy="477650"/>
          </a:xfrm>
          <a:custGeom>
            <a:avLst/>
            <a:gdLst>
              <a:gd name="T0" fmla="*/ 97 w 531"/>
              <a:gd name="T1" fmla="*/ 0 h 337"/>
              <a:gd name="T2" fmla="*/ 44 w 531"/>
              <a:gd name="T3" fmla="*/ 9 h 337"/>
              <a:gd name="T4" fmla="*/ 26 w 531"/>
              <a:gd name="T5" fmla="*/ 80 h 337"/>
              <a:gd name="T6" fmla="*/ 26 w 531"/>
              <a:gd name="T7" fmla="*/ 98 h 337"/>
              <a:gd name="T8" fmla="*/ 9 w 531"/>
              <a:gd name="T9" fmla="*/ 116 h 337"/>
              <a:gd name="T10" fmla="*/ 9 w 531"/>
              <a:gd name="T11" fmla="*/ 133 h 337"/>
              <a:gd name="T12" fmla="*/ 17 w 531"/>
              <a:gd name="T13" fmla="*/ 124 h 337"/>
              <a:gd name="T14" fmla="*/ 44 w 531"/>
              <a:gd name="T15" fmla="*/ 124 h 337"/>
              <a:gd name="T16" fmla="*/ 71 w 531"/>
              <a:gd name="T17" fmla="*/ 124 h 337"/>
              <a:gd name="T18" fmla="*/ 141 w 531"/>
              <a:gd name="T19" fmla="*/ 186 h 337"/>
              <a:gd name="T20" fmla="*/ 177 w 531"/>
              <a:gd name="T21" fmla="*/ 213 h 337"/>
              <a:gd name="T22" fmla="*/ 203 w 531"/>
              <a:gd name="T23" fmla="*/ 231 h 337"/>
              <a:gd name="T24" fmla="*/ 221 w 531"/>
              <a:gd name="T25" fmla="*/ 239 h 337"/>
              <a:gd name="T26" fmla="*/ 230 w 531"/>
              <a:gd name="T27" fmla="*/ 266 h 337"/>
              <a:gd name="T28" fmla="*/ 239 w 531"/>
              <a:gd name="T29" fmla="*/ 284 h 337"/>
              <a:gd name="T30" fmla="*/ 239 w 531"/>
              <a:gd name="T31" fmla="*/ 319 h 337"/>
              <a:gd name="T32" fmla="*/ 239 w 531"/>
              <a:gd name="T33" fmla="*/ 319 h 337"/>
              <a:gd name="T34" fmla="*/ 257 w 531"/>
              <a:gd name="T35" fmla="*/ 337 h 337"/>
              <a:gd name="T36" fmla="*/ 257 w 531"/>
              <a:gd name="T37" fmla="*/ 328 h 337"/>
              <a:gd name="T38" fmla="*/ 266 w 531"/>
              <a:gd name="T39" fmla="*/ 319 h 337"/>
              <a:gd name="T40" fmla="*/ 283 w 531"/>
              <a:gd name="T41" fmla="*/ 301 h 337"/>
              <a:gd name="T42" fmla="*/ 363 w 531"/>
              <a:gd name="T43" fmla="*/ 266 h 337"/>
              <a:gd name="T44" fmla="*/ 372 w 531"/>
              <a:gd name="T45" fmla="*/ 231 h 337"/>
              <a:gd name="T46" fmla="*/ 390 w 531"/>
              <a:gd name="T47" fmla="*/ 239 h 337"/>
              <a:gd name="T48" fmla="*/ 407 w 531"/>
              <a:gd name="T49" fmla="*/ 231 h 337"/>
              <a:gd name="T50" fmla="*/ 434 w 531"/>
              <a:gd name="T51" fmla="*/ 213 h 337"/>
              <a:gd name="T52" fmla="*/ 434 w 531"/>
              <a:gd name="T53" fmla="*/ 195 h 337"/>
              <a:gd name="T54" fmla="*/ 443 w 531"/>
              <a:gd name="T55" fmla="*/ 177 h 337"/>
              <a:gd name="T56" fmla="*/ 452 w 531"/>
              <a:gd name="T57" fmla="*/ 160 h 337"/>
              <a:gd name="T58" fmla="*/ 478 w 531"/>
              <a:gd name="T59" fmla="*/ 151 h 337"/>
              <a:gd name="T60" fmla="*/ 487 w 531"/>
              <a:gd name="T61" fmla="*/ 142 h 337"/>
              <a:gd name="T62" fmla="*/ 531 w 531"/>
              <a:gd name="T63" fmla="*/ 116 h 337"/>
              <a:gd name="T64" fmla="*/ 522 w 531"/>
              <a:gd name="T65" fmla="*/ 116 h 337"/>
              <a:gd name="T66" fmla="*/ 522 w 531"/>
              <a:gd name="T67" fmla="*/ 116 h 337"/>
              <a:gd name="T68" fmla="*/ 514 w 531"/>
              <a:gd name="T69" fmla="*/ 116 h 337"/>
              <a:gd name="T70" fmla="*/ 514 w 531"/>
              <a:gd name="T71" fmla="*/ 116 h 337"/>
              <a:gd name="T72" fmla="*/ 487 w 531"/>
              <a:gd name="T73" fmla="*/ 107 h 337"/>
              <a:gd name="T74" fmla="*/ 478 w 531"/>
              <a:gd name="T75" fmla="*/ 89 h 337"/>
              <a:gd name="T76" fmla="*/ 434 w 531"/>
              <a:gd name="T77" fmla="*/ 80 h 337"/>
              <a:gd name="T78" fmla="*/ 354 w 531"/>
              <a:gd name="T79" fmla="*/ 80 h 337"/>
              <a:gd name="T80" fmla="*/ 328 w 531"/>
              <a:gd name="T81" fmla="*/ 89 h 337"/>
              <a:gd name="T82" fmla="*/ 301 w 531"/>
              <a:gd name="T83" fmla="*/ 71 h 337"/>
              <a:gd name="T84" fmla="*/ 230 w 531"/>
              <a:gd name="T85" fmla="*/ 62 h 337"/>
              <a:gd name="T86" fmla="*/ 186 w 531"/>
              <a:gd name="T87" fmla="*/ 27 h 337"/>
              <a:gd name="T88" fmla="*/ 106 w 531"/>
              <a:gd name="T89" fmla="*/ 9 h 33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531"/>
              <a:gd name="T136" fmla="*/ 0 h 337"/>
              <a:gd name="T137" fmla="*/ 531 w 531"/>
              <a:gd name="T138" fmla="*/ 337 h 337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531" h="337">
                <a:moveTo>
                  <a:pt x="106" y="9"/>
                </a:moveTo>
                <a:lnTo>
                  <a:pt x="97" y="0"/>
                </a:lnTo>
                <a:lnTo>
                  <a:pt x="44" y="9"/>
                </a:lnTo>
                <a:lnTo>
                  <a:pt x="53" y="80"/>
                </a:lnTo>
                <a:lnTo>
                  <a:pt x="26" y="80"/>
                </a:lnTo>
                <a:lnTo>
                  <a:pt x="26" y="89"/>
                </a:lnTo>
                <a:lnTo>
                  <a:pt x="26" y="98"/>
                </a:lnTo>
                <a:lnTo>
                  <a:pt x="26" y="107"/>
                </a:lnTo>
                <a:lnTo>
                  <a:pt x="9" y="116"/>
                </a:lnTo>
                <a:lnTo>
                  <a:pt x="0" y="116"/>
                </a:lnTo>
                <a:lnTo>
                  <a:pt x="0" y="133"/>
                </a:lnTo>
                <a:lnTo>
                  <a:pt x="9" y="133"/>
                </a:lnTo>
                <a:lnTo>
                  <a:pt x="17" y="133"/>
                </a:lnTo>
                <a:lnTo>
                  <a:pt x="17" y="124"/>
                </a:lnTo>
                <a:lnTo>
                  <a:pt x="26" y="124"/>
                </a:lnTo>
                <a:lnTo>
                  <a:pt x="44" y="124"/>
                </a:lnTo>
                <a:lnTo>
                  <a:pt x="53" y="124"/>
                </a:lnTo>
                <a:lnTo>
                  <a:pt x="62" y="124"/>
                </a:lnTo>
                <a:lnTo>
                  <a:pt x="71" y="124"/>
                </a:lnTo>
                <a:lnTo>
                  <a:pt x="124" y="169"/>
                </a:lnTo>
                <a:lnTo>
                  <a:pt x="115" y="177"/>
                </a:lnTo>
                <a:lnTo>
                  <a:pt x="141" y="186"/>
                </a:lnTo>
                <a:lnTo>
                  <a:pt x="150" y="204"/>
                </a:lnTo>
                <a:lnTo>
                  <a:pt x="168" y="213"/>
                </a:lnTo>
                <a:lnTo>
                  <a:pt x="177" y="213"/>
                </a:lnTo>
                <a:lnTo>
                  <a:pt x="186" y="222"/>
                </a:lnTo>
                <a:lnTo>
                  <a:pt x="195" y="222"/>
                </a:lnTo>
                <a:lnTo>
                  <a:pt x="203" y="231"/>
                </a:lnTo>
                <a:lnTo>
                  <a:pt x="212" y="231"/>
                </a:lnTo>
                <a:lnTo>
                  <a:pt x="221" y="239"/>
                </a:lnTo>
                <a:lnTo>
                  <a:pt x="230" y="248"/>
                </a:lnTo>
                <a:lnTo>
                  <a:pt x="230" y="266"/>
                </a:lnTo>
                <a:lnTo>
                  <a:pt x="230" y="275"/>
                </a:lnTo>
                <a:lnTo>
                  <a:pt x="239" y="275"/>
                </a:lnTo>
                <a:lnTo>
                  <a:pt x="239" y="284"/>
                </a:lnTo>
                <a:lnTo>
                  <a:pt x="239" y="310"/>
                </a:lnTo>
                <a:lnTo>
                  <a:pt x="239" y="319"/>
                </a:lnTo>
                <a:lnTo>
                  <a:pt x="230" y="319"/>
                </a:lnTo>
                <a:lnTo>
                  <a:pt x="257" y="337"/>
                </a:lnTo>
                <a:lnTo>
                  <a:pt x="257" y="328"/>
                </a:lnTo>
                <a:lnTo>
                  <a:pt x="257" y="319"/>
                </a:lnTo>
                <a:lnTo>
                  <a:pt x="266" y="319"/>
                </a:lnTo>
                <a:lnTo>
                  <a:pt x="274" y="310"/>
                </a:lnTo>
                <a:lnTo>
                  <a:pt x="283" y="310"/>
                </a:lnTo>
                <a:lnTo>
                  <a:pt x="283" y="301"/>
                </a:lnTo>
                <a:lnTo>
                  <a:pt x="283" y="310"/>
                </a:lnTo>
                <a:lnTo>
                  <a:pt x="336" y="275"/>
                </a:lnTo>
                <a:lnTo>
                  <a:pt x="363" y="266"/>
                </a:lnTo>
                <a:lnTo>
                  <a:pt x="354" y="231"/>
                </a:lnTo>
                <a:lnTo>
                  <a:pt x="363" y="231"/>
                </a:lnTo>
                <a:lnTo>
                  <a:pt x="372" y="231"/>
                </a:lnTo>
                <a:lnTo>
                  <a:pt x="390" y="239"/>
                </a:lnTo>
                <a:lnTo>
                  <a:pt x="390" y="231"/>
                </a:lnTo>
                <a:lnTo>
                  <a:pt x="407" y="231"/>
                </a:lnTo>
                <a:lnTo>
                  <a:pt x="407" y="213"/>
                </a:lnTo>
                <a:lnTo>
                  <a:pt x="434" y="213"/>
                </a:lnTo>
                <a:lnTo>
                  <a:pt x="443" y="213"/>
                </a:lnTo>
                <a:lnTo>
                  <a:pt x="443" y="195"/>
                </a:lnTo>
                <a:lnTo>
                  <a:pt x="434" y="195"/>
                </a:lnTo>
                <a:lnTo>
                  <a:pt x="434" y="177"/>
                </a:lnTo>
                <a:lnTo>
                  <a:pt x="443" y="177"/>
                </a:lnTo>
                <a:lnTo>
                  <a:pt x="452" y="169"/>
                </a:lnTo>
                <a:lnTo>
                  <a:pt x="452" y="160"/>
                </a:lnTo>
                <a:lnTo>
                  <a:pt x="452" y="151"/>
                </a:lnTo>
                <a:lnTo>
                  <a:pt x="452" y="142"/>
                </a:lnTo>
                <a:lnTo>
                  <a:pt x="478" y="151"/>
                </a:lnTo>
                <a:lnTo>
                  <a:pt x="478" y="142"/>
                </a:lnTo>
                <a:lnTo>
                  <a:pt x="487" y="142"/>
                </a:lnTo>
                <a:lnTo>
                  <a:pt x="514" y="124"/>
                </a:lnTo>
                <a:lnTo>
                  <a:pt x="531" y="133"/>
                </a:lnTo>
                <a:lnTo>
                  <a:pt x="531" y="116"/>
                </a:lnTo>
                <a:lnTo>
                  <a:pt x="522" y="116"/>
                </a:lnTo>
                <a:lnTo>
                  <a:pt x="514" y="116"/>
                </a:lnTo>
                <a:lnTo>
                  <a:pt x="505" y="107"/>
                </a:lnTo>
                <a:lnTo>
                  <a:pt x="496" y="107"/>
                </a:lnTo>
                <a:lnTo>
                  <a:pt x="487" y="107"/>
                </a:lnTo>
                <a:lnTo>
                  <a:pt x="478" y="107"/>
                </a:lnTo>
                <a:lnTo>
                  <a:pt x="478" y="89"/>
                </a:lnTo>
                <a:lnTo>
                  <a:pt x="434" y="89"/>
                </a:lnTo>
                <a:lnTo>
                  <a:pt x="434" y="80"/>
                </a:lnTo>
                <a:lnTo>
                  <a:pt x="354" y="71"/>
                </a:lnTo>
                <a:lnTo>
                  <a:pt x="363" y="80"/>
                </a:lnTo>
                <a:lnTo>
                  <a:pt x="354" y="80"/>
                </a:lnTo>
                <a:lnTo>
                  <a:pt x="336" y="80"/>
                </a:lnTo>
                <a:lnTo>
                  <a:pt x="336" y="89"/>
                </a:lnTo>
                <a:lnTo>
                  <a:pt x="328" y="89"/>
                </a:lnTo>
                <a:lnTo>
                  <a:pt x="328" y="71"/>
                </a:lnTo>
                <a:lnTo>
                  <a:pt x="301" y="62"/>
                </a:lnTo>
                <a:lnTo>
                  <a:pt x="301" y="71"/>
                </a:lnTo>
                <a:lnTo>
                  <a:pt x="283" y="71"/>
                </a:lnTo>
                <a:lnTo>
                  <a:pt x="283" y="62"/>
                </a:lnTo>
                <a:lnTo>
                  <a:pt x="230" y="62"/>
                </a:lnTo>
                <a:lnTo>
                  <a:pt x="212" y="80"/>
                </a:lnTo>
                <a:lnTo>
                  <a:pt x="195" y="45"/>
                </a:lnTo>
                <a:lnTo>
                  <a:pt x="186" y="27"/>
                </a:lnTo>
                <a:lnTo>
                  <a:pt x="150" y="36"/>
                </a:lnTo>
                <a:lnTo>
                  <a:pt x="133" y="9"/>
                </a:lnTo>
                <a:lnTo>
                  <a:pt x="106" y="9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69" name="Freeform 803"/>
          <p:cNvSpPr>
            <a:spLocks/>
          </p:cNvSpPr>
          <p:nvPr/>
        </p:nvSpPr>
        <p:spPr bwMode="auto">
          <a:xfrm>
            <a:off x="2977645" y="3144524"/>
            <a:ext cx="677840" cy="866006"/>
          </a:xfrm>
          <a:custGeom>
            <a:avLst/>
            <a:gdLst>
              <a:gd name="T0" fmla="*/ 141 w 372"/>
              <a:gd name="T1" fmla="*/ 27 h 611"/>
              <a:gd name="T2" fmla="*/ 141 w 372"/>
              <a:gd name="T3" fmla="*/ 45 h 611"/>
              <a:gd name="T4" fmla="*/ 133 w 372"/>
              <a:gd name="T5" fmla="*/ 54 h 611"/>
              <a:gd name="T6" fmla="*/ 133 w 372"/>
              <a:gd name="T7" fmla="*/ 71 h 611"/>
              <a:gd name="T8" fmla="*/ 106 w 372"/>
              <a:gd name="T9" fmla="*/ 71 h 611"/>
              <a:gd name="T10" fmla="*/ 62 w 372"/>
              <a:gd name="T11" fmla="*/ 62 h 611"/>
              <a:gd name="T12" fmla="*/ 53 w 372"/>
              <a:gd name="T13" fmla="*/ 98 h 611"/>
              <a:gd name="T14" fmla="*/ 70 w 372"/>
              <a:gd name="T15" fmla="*/ 186 h 611"/>
              <a:gd name="T16" fmla="*/ 97 w 372"/>
              <a:gd name="T17" fmla="*/ 186 h 611"/>
              <a:gd name="T18" fmla="*/ 150 w 372"/>
              <a:gd name="T19" fmla="*/ 222 h 611"/>
              <a:gd name="T20" fmla="*/ 150 w 372"/>
              <a:gd name="T21" fmla="*/ 257 h 611"/>
              <a:gd name="T22" fmla="*/ 195 w 372"/>
              <a:gd name="T23" fmla="*/ 372 h 611"/>
              <a:gd name="T24" fmla="*/ 133 w 372"/>
              <a:gd name="T25" fmla="*/ 452 h 611"/>
              <a:gd name="T26" fmla="*/ 115 w 372"/>
              <a:gd name="T27" fmla="*/ 461 h 611"/>
              <a:gd name="T28" fmla="*/ 115 w 372"/>
              <a:gd name="T29" fmla="*/ 461 h 611"/>
              <a:gd name="T30" fmla="*/ 106 w 372"/>
              <a:gd name="T31" fmla="*/ 469 h 611"/>
              <a:gd name="T32" fmla="*/ 26 w 372"/>
              <a:gd name="T33" fmla="*/ 425 h 611"/>
              <a:gd name="T34" fmla="*/ 8 w 372"/>
              <a:gd name="T35" fmla="*/ 434 h 611"/>
              <a:gd name="T36" fmla="*/ 17 w 372"/>
              <a:gd name="T37" fmla="*/ 469 h 611"/>
              <a:gd name="T38" fmla="*/ 17 w 372"/>
              <a:gd name="T39" fmla="*/ 505 h 611"/>
              <a:gd name="T40" fmla="*/ 26 w 372"/>
              <a:gd name="T41" fmla="*/ 522 h 611"/>
              <a:gd name="T42" fmla="*/ 53 w 372"/>
              <a:gd name="T43" fmla="*/ 505 h 611"/>
              <a:gd name="T44" fmla="*/ 62 w 372"/>
              <a:gd name="T45" fmla="*/ 496 h 611"/>
              <a:gd name="T46" fmla="*/ 70 w 372"/>
              <a:gd name="T47" fmla="*/ 487 h 611"/>
              <a:gd name="T48" fmla="*/ 133 w 372"/>
              <a:gd name="T49" fmla="*/ 522 h 611"/>
              <a:gd name="T50" fmla="*/ 124 w 372"/>
              <a:gd name="T51" fmla="*/ 558 h 611"/>
              <a:gd name="T52" fmla="*/ 133 w 372"/>
              <a:gd name="T53" fmla="*/ 593 h 611"/>
              <a:gd name="T54" fmla="*/ 159 w 372"/>
              <a:gd name="T55" fmla="*/ 611 h 611"/>
              <a:gd name="T56" fmla="*/ 195 w 372"/>
              <a:gd name="T57" fmla="*/ 593 h 611"/>
              <a:gd name="T58" fmla="*/ 203 w 372"/>
              <a:gd name="T59" fmla="*/ 602 h 611"/>
              <a:gd name="T60" fmla="*/ 221 w 372"/>
              <a:gd name="T61" fmla="*/ 593 h 611"/>
              <a:gd name="T62" fmla="*/ 257 w 372"/>
              <a:gd name="T63" fmla="*/ 593 h 611"/>
              <a:gd name="T64" fmla="*/ 292 w 372"/>
              <a:gd name="T65" fmla="*/ 567 h 611"/>
              <a:gd name="T66" fmla="*/ 292 w 372"/>
              <a:gd name="T67" fmla="*/ 558 h 611"/>
              <a:gd name="T68" fmla="*/ 310 w 372"/>
              <a:gd name="T69" fmla="*/ 540 h 611"/>
              <a:gd name="T70" fmla="*/ 336 w 372"/>
              <a:gd name="T71" fmla="*/ 531 h 611"/>
              <a:gd name="T72" fmla="*/ 354 w 372"/>
              <a:gd name="T73" fmla="*/ 540 h 611"/>
              <a:gd name="T74" fmla="*/ 372 w 372"/>
              <a:gd name="T75" fmla="*/ 558 h 611"/>
              <a:gd name="T76" fmla="*/ 319 w 372"/>
              <a:gd name="T77" fmla="*/ 434 h 611"/>
              <a:gd name="T78" fmla="*/ 310 w 372"/>
              <a:gd name="T79" fmla="*/ 425 h 611"/>
              <a:gd name="T80" fmla="*/ 301 w 372"/>
              <a:gd name="T81" fmla="*/ 425 h 611"/>
              <a:gd name="T82" fmla="*/ 292 w 372"/>
              <a:gd name="T83" fmla="*/ 425 h 611"/>
              <a:gd name="T84" fmla="*/ 265 w 372"/>
              <a:gd name="T85" fmla="*/ 416 h 611"/>
              <a:gd name="T86" fmla="*/ 248 w 372"/>
              <a:gd name="T87" fmla="*/ 399 h 611"/>
              <a:gd name="T88" fmla="*/ 239 w 372"/>
              <a:gd name="T89" fmla="*/ 399 h 611"/>
              <a:gd name="T90" fmla="*/ 239 w 372"/>
              <a:gd name="T91" fmla="*/ 346 h 611"/>
              <a:gd name="T92" fmla="*/ 248 w 372"/>
              <a:gd name="T93" fmla="*/ 310 h 611"/>
              <a:gd name="T94" fmla="*/ 274 w 372"/>
              <a:gd name="T95" fmla="*/ 284 h 611"/>
              <a:gd name="T96" fmla="*/ 274 w 372"/>
              <a:gd name="T97" fmla="*/ 248 h 611"/>
              <a:gd name="T98" fmla="*/ 274 w 372"/>
              <a:gd name="T99" fmla="*/ 231 h 611"/>
              <a:gd name="T100" fmla="*/ 301 w 372"/>
              <a:gd name="T101" fmla="*/ 151 h 611"/>
              <a:gd name="T102" fmla="*/ 283 w 372"/>
              <a:gd name="T103" fmla="*/ 71 h 611"/>
              <a:gd name="T104" fmla="*/ 203 w 372"/>
              <a:gd name="T105" fmla="*/ 71 h 611"/>
              <a:gd name="T106" fmla="*/ 195 w 372"/>
              <a:gd name="T107" fmla="*/ 45 h 611"/>
              <a:gd name="T108" fmla="*/ 133 w 372"/>
              <a:gd name="T109" fmla="*/ 0 h 611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372"/>
              <a:gd name="T166" fmla="*/ 0 h 611"/>
              <a:gd name="T167" fmla="*/ 372 w 372"/>
              <a:gd name="T168" fmla="*/ 611 h 611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372" h="611">
                <a:moveTo>
                  <a:pt x="133" y="0"/>
                </a:moveTo>
                <a:lnTo>
                  <a:pt x="133" y="9"/>
                </a:lnTo>
                <a:lnTo>
                  <a:pt x="124" y="18"/>
                </a:lnTo>
                <a:lnTo>
                  <a:pt x="141" y="18"/>
                </a:lnTo>
                <a:lnTo>
                  <a:pt x="141" y="27"/>
                </a:lnTo>
                <a:lnTo>
                  <a:pt x="141" y="36"/>
                </a:lnTo>
                <a:lnTo>
                  <a:pt x="141" y="45"/>
                </a:lnTo>
                <a:lnTo>
                  <a:pt x="133" y="54"/>
                </a:lnTo>
                <a:lnTo>
                  <a:pt x="133" y="62"/>
                </a:lnTo>
                <a:lnTo>
                  <a:pt x="133" y="71"/>
                </a:lnTo>
                <a:lnTo>
                  <a:pt x="124" y="71"/>
                </a:lnTo>
                <a:lnTo>
                  <a:pt x="124" y="80"/>
                </a:lnTo>
                <a:lnTo>
                  <a:pt x="106" y="71"/>
                </a:lnTo>
                <a:lnTo>
                  <a:pt x="79" y="62"/>
                </a:lnTo>
                <a:lnTo>
                  <a:pt x="70" y="62"/>
                </a:lnTo>
                <a:lnTo>
                  <a:pt x="62" y="62"/>
                </a:lnTo>
                <a:lnTo>
                  <a:pt x="62" y="71"/>
                </a:lnTo>
                <a:lnTo>
                  <a:pt x="62" y="80"/>
                </a:lnTo>
                <a:lnTo>
                  <a:pt x="53" y="98"/>
                </a:lnTo>
                <a:lnTo>
                  <a:pt x="53" y="107"/>
                </a:lnTo>
                <a:lnTo>
                  <a:pt x="62" y="107"/>
                </a:lnTo>
                <a:lnTo>
                  <a:pt x="70" y="186"/>
                </a:lnTo>
                <a:lnTo>
                  <a:pt x="79" y="186"/>
                </a:lnTo>
                <a:lnTo>
                  <a:pt x="97" y="186"/>
                </a:lnTo>
                <a:lnTo>
                  <a:pt x="97" y="177"/>
                </a:lnTo>
                <a:lnTo>
                  <a:pt x="106" y="186"/>
                </a:lnTo>
                <a:lnTo>
                  <a:pt x="124" y="204"/>
                </a:lnTo>
                <a:lnTo>
                  <a:pt x="133" y="213"/>
                </a:lnTo>
                <a:lnTo>
                  <a:pt x="150" y="222"/>
                </a:lnTo>
                <a:lnTo>
                  <a:pt x="159" y="231"/>
                </a:lnTo>
                <a:lnTo>
                  <a:pt x="168" y="231"/>
                </a:lnTo>
                <a:lnTo>
                  <a:pt x="150" y="257"/>
                </a:lnTo>
                <a:lnTo>
                  <a:pt x="203" y="292"/>
                </a:lnTo>
                <a:lnTo>
                  <a:pt x="203" y="372"/>
                </a:lnTo>
                <a:lnTo>
                  <a:pt x="195" y="372"/>
                </a:lnTo>
                <a:lnTo>
                  <a:pt x="186" y="372"/>
                </a:lnTo>
                <a:lnTo>
                  <a:pt x="177" y="372"/>
                </a:lnTo>
                <a:lnTo>
                  <a:pt x="168" y="390"/>
                </a:lnTo>
                <a:lnTo>
                  <a:pt x="133" y="399"/>
                </a:lnTo>
                <a:lnTo>
                  <a:pt x="133" y="452"/>
                </a:lnTo>
                <a:lnTo>
                  <a:pt x="115" y="452"/>
                </a:lnTo>
                <a:lnTo>
                  <a:pt x="115" y="461"/>
                </a:lnTo>
                <a:lnTo>
                  <a:pt x="115" y="469"/>
                </a:lnTo>
                <a:lnTo>
                  <a:pt x="106" y="469"/>
                </a:lnTo>
                <a:lnTo>
                  <a:pt x="26" y="407"/>
                </a:lnTo>
                <a:lnTo>
                  <a:pt x="17" y="416"/>
                </a:lnTo>
                <a:lnTo>
                  <a:pt x="26" y="425"/>
                </a:lnTo>
                <a:lnTo>
                  <a:pt x="26" y="434"/>
                </a:lnTo>
                <a:lnTo>
                  <a:pt x="17" y="434"/>
                </a:lnTo>
                <a:lnTo>
                  <a:pt x="8" y="434"/>
                </a:lnTo>
                <a:lnTo>
                  <a:pt x="0" y="434"/>
                </a:lnTo>
                <a:lnTo>
                  <a:pt x="8" y="434"/>
                </a:lnTo>
                <a:lnTo>
                  <a:pt x="8" y="443"/>
                </a:lnTo>
                <a:lnTo>
                  <a:pt x="8" y="452"/>
                </a:lnTo>
                <a:lnTo>
                  <a:pt x="17" y="469"/>
                </a:lnTo>
                <a:lnTo>
                  <a:pt x="0" y="478"/>
                </a:lnTo>
                <a:lnTo>
                  <a:pt x="0" y="487"/>
                </a:lnTo>
                <a:lnTo>
                  <a:pt x="8" y="496"/>
                </a:lnTo>
                <a:lnTo>
                  <a:pt x="8" y="505"/>
                </a:lnTo>
                <a:lnTo>
                  <a:pt x="17" y="505"/>
                </a:lnTo>
                <a:lnTo>
                  <a:pt x="17" y="514"/>
                </a:lnTo>
                <a:lnTo>
                  <a:pt x="26" y="522"/>
                </a:lnTo>
                <a:lnTo>
                  <a:pt x="44" y="505"/>
                </a:lnTo>
                <a:lnTo>
                  <a:pt x="53" y="505"/>
                </a:lnTo>
                <a:lnTo>
                  <a:pt x="53" y="496"/>
                </a:lnTo>
                <a:lnTo>
                  <a:pt x="62" y="496"/>
                </a:lnTo>
                <a:lnTo>
                  <a:pt x="70" y="487"/>
                </a:lnTo>
                <a:lnTo>
                  <a:pt x="115" y="487"/>
                </a:lnTo>
                <a:lnTo>
                  <a:pt x="124" y="505"/>
                </a:lnTo>
                <a:lnTo>
                  <a:pt x="133" y="514"/>
                </a:lnTo>
                <a:lnTo>
                  <a:pt x="133" y="522"/>
                </a:lnTo>
                <a:lnTo>
                  <a:pt x="115" y="549"/>
                </a:lnTo>
                <a:lnTo>
                  <a:pt x="124" y="558"/>
                </a:lnTo>
                <a:lnTo>
                  <a:pt x="133" y="576"/>
                </a:lnTo>
                <a:lnTo>
                  <a:pt x="133" y="584"/>
                </a:lnTo>
                <a:lnTo>
                  <a:pt x="124" y="593"/>
                </a:lnTo>
                <a:lnTo>
                  <a:pt x="133" y="593"/>
                </a:lnTo>
                <a:lnTo>
                  <a:pt x="141" y="593"/>
                </a:lnTo>
                <a:lnTo>
                  <a:pt x="141" y="602"/>
                </a:lnTo>
                <a:lnTo>
                  <a:pt x="141" y="611"/>
                </a:lnTo>
                <a:lnTo>
                  <a:pt x="150" y="602"/>
                </a:lnTo>
                <a:lnTo>
                  <a:pt x="159" y="611"/>
                </a:lnTo>
                <a:lnTo>
                  <a:pt x="168" y="611"/>
                </a:lnTo>
                <a:lnTo>
                  <a:pt x="177" y="611"/>
                </a:lnTo>
                <a:lnTo>
                  <a:pt x="186" y="611"/>
                </a:lnTo>
                <a:lnTo>
                  <a:pt x="195" y="593"/>
                </a:lnTo>
                <a:lnTo>
                  <a:pt x="203" y="602"/>
                </a:lnTo>
                <a:lnTo>
                  <a:pt x="212" y="602"/>
                </a:lnTo>
                <a:lnTo>
                  <a:pt x="212" y="593"/>
                </a:lnTo>
                <a:lnTo>
                  <a:pt x="221" y="593"/>
                </a:lnTo>
                <a:lnTo>
                  <a:pt x="239" y="602"/>
                </a:lnTo>
                <a:lnTo>
                  <a:pt x="248" y="593"/>
                </a:lnTo>
                <a:lnTo>
                  <a:pt x="257" y="593"/>
                </a:lnTo>
                <a:lnTo>
                  <a:pt x="257" y="584"/>
                </a:lnTo>
                <a:lnTo>
                  <a:pt x="283" y="584"/>
                </a:lnTo>
                <a:lnTo>
                  <a:pt x="292" y="584"/>
                </a:lnTo>
                <a:lnTo>
                  <a:pt x="283" y="567"/>
                </a:lnTo>
                <a:lnTo>
                  <a:pt x="292" y="567"/>
                </a:lnTo>
                <a:lnTo>
                  <a:pt x="292" y="558"/>
                </a:lnTo>
                <a:lnTo>
                  <a:pt x="301" y="549"/>
                </a:lnTo>
                <a:lnTo>
                  <a:pt x="310" y="540"/>
                </a:lnTo>
                <a:lnTo>
                  <a:pt x="319" y="540"/>
                </a:lnTo>
                <a:lnTo>
                  <a:pt x="319" y="531"/>
                </a:lnTo>
                <a:lnTo>
                  <a:pt x="327" y="531"/>
                </a:lnTo>
                <a:lnTo>
                  <a:pt x="336" y="531"/>
                </a:lnTo>
                <a:lnTo>
                  <a:pt x="345" y="531"/>
                </a:lnTo>
                <a:lnTo>
                  <a:pt x="354" y="531"/>
                </a:lnTo>
                <a:lnTo>
                  <a:pt x="354" y="540"/>
                </a:lnTo>
                <a:lnTo>
                  <a:pt x="354" y="549"/>
                </a:lnTo>
                <a:lnTo>
                  <a:pt x="363" y="558"/>
                </a:lnTo>
                <a:lnTo>
                  <a:pt x="363" y="567"/>
                </a:lnTo>
                <a:lnTo>
                  <a:pt x="372" y="558"/>
                </a:lnTo>
                <a:lnTo>
                  <a:pt x="363" y="540"/>
                </a:lnTo>
                <a:lnTo>
                  <a:pt x="345" y="496"/>
                </a:lnTo>
                <a:lnTo>
                  <a:pt x="327" y="461"/>
                </a:lnTo>
                <a:lnTo>
                  <a:pt x="319" y="425"/>
                </a:lnTo>
                <a:lnTo>
                  <a:pt x="319" y="434"/>
                </a:lnTo>
                <a:lnTo>
                  <a:pt x="319" y="425"/>
                </a:lnTo>
                <a:lnTo>
                  <a:pt x="310" y="425"/>
                </a:lnTo>
                <a:lnTo>
                  <a:pt x="319" y="425"/>
                </a:lnTo>
                <a:lnTo>
                  <a:pt x="310" y="425"/>
                </a:lnTo>
                <a:lnTo>
                  <a:pt x="301" y="425"/>
                </a:lnTo>
                <a:lnTo>
                  <a:pt x="292" y="425"/>
                </a:lnTo>
                <a:lnTo>
                  <a:pt x="283" y="425"/>
                </a:lnTo>
                <a:lnTo>
                  <a:pt x="274" y="416"/>
                </a:lnTo>
                <a:lnTo>
                  <a:pt x="265" y="416"/>
                </a:lnTo>
                <a:lnTo>
                  <a:pt x="274" y="390"/>
                </a:lnTo>
                <a:lnTo>
                  <a:pt x="265" y="390"/>
                </a:lnTo>
                <a:lnTo>
                  <a:pt x="257" y="390"/>
                </a:lnTo>
                <a:lnTo>
                  <a:pt x="248" y="399"/>
                </a:lnTo>
                <a:lnTo>
                  <a:pt x="239" y="399"/>
                </a:lnTo>
                <a:lnTo>
                  <a:pt x="248" y="346"/>
                </a:lnTo>
                <a:lnTo>
                  <a:pt x="239" y="346"/>
                </a:lnTo>
                <a:lnTo>
                  <a:pt x="239" y="328"/>
                </a:lnTo>
                <a:lnTo>
                  <a:pt x="239" y="319"/>
                </a:lnTo>
                <a:lnTo>
                  <a:pt x="248" y="319"/>
                </a:lnTo>
                <a:lnTo>
                  <a:pt x="248" y="310"/>
                </a:lnTo>
                <a:lnTo>
                  <a:pt x="257" y="301"/>
                </a:lnTo>
                <a:lnTo>
                  <a:pt x="265" y="292"/>
                </a:lnTo>
                <a:lnTo>
                  <a:pt x="265" y="284"/>
                </a:lnTo>
                <a:lnTo>
                  <a:pt x="274" y="284"/>
                </a:lnTo>
                <a:lnTo>
                  <a:pt x="274" y="275"/>
                </a:lnTo>
                <a:lnTo>
                  <a:pt x="265" y="257"/>
                </a:lnTo>
                <a:lnTo>
                  <a:pt x="265" y="248"/>
                </a:lnTo>
                <a:lnTo>
                  <a:pt x="274" y="248"/>
                </a:lnTo>
                <a:lnTo>
                  <a:pt x="274" y="239"/>
                </a:lnTo>
                <a:lnTo>
                  <a:pt x="274" y="231"/>
                </a:lnTo>
                <a:lnTo>
                  <a:pt x="274" y="222"/>
                </a:lnTo>
                <a:lnTo>
                  <a:pt x="274" y="213"/>
                </a:lnTo>
                <a:lnTo>
                  <a:pt x="283" y="204"/>
                </a:lnTo>
                <a:lnTo>
                  <a:pt x="283" y="160"/>
                </a:lnTo>
                <a:lnTo>
                  <a:pt x="301" y="151"/>
                </a:lnTo>
                <a:lnTo>
                  <a:pt x="292" y="71"/>
                </a:lnTo>
                <a:lnTo>
                  <a:pt x="283" y="71"/>
                </a:lnTo>
                <a:lnTo>
                  <a:pt x="248" y="80"/>
                </a:lnTo>
                <a:lnTo>
                  <a:pt x="221" y="80"/>
                </a:lnTo>
                <a:lnTo>
                  <a:pt x="212" y="71"/>
                </a:lnTo>
                <a:lnTo>
                  <a:pt x="203" y="71"/>
                </a:lnTo>
                <a:lnTo>
                  <a:pt x="203" y="62"/>
                </a:lnTo>
                <a:lnTo>
                  <a:pt x="195" y="54"/>
                </a:lnTo>
                <a:lnTo>
                  <a:pt x="195" y="45"/>
                </a:lnTo>
                <a:lnTo>
                  <a:pt x="186" y="45"/>
                </a:lnTo>
                <a:lnTo>
                  <a:pt x="141" y="18"/>
                </a:lnTo>
                <a:lnTo>
                  <a:pt x="141" y="9"/>
                </a:lnTo>
                <a:lnTo>
                  <a:pt x="133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70" name="Freeform 804"/>
          <p:cNvSpPr>
            <a:spLocks/>
          </p:cNvSpPr>
          <p:nvPr/>
        </p:nvSpPr>
        <p:spPr bwMode="auto">
          <a:xfrm>
            <a:off x="2961245" y="3408153"/>
            <a:ext cx="386295" cy="389774"/>
          </a:xfrm>
          <a:custGeom>
            <a:avLst/>
            <a:gdLst>
              <a:gd name="T0" fmla="*/ 212 w 212"/>
              <a:gd name="T1" fmla="*/ 115 h 275"/>
              <a:gd name="T2" fmla="*/ 168 w 212"/>
              <a:gd name="T3" fmla="*/ 53 h 275"/>
              <a:gd name="T4" fmla="*/ 133 w 212"/>
              <a:gd name="T5" fmla="*/ 27 h 275"/>
              <a:gd name="T6" fmla="*/ 106 w 212"/>
              <a:gd name="T7" fmla="*/ 0 h 275"/>
              <a:gd name="T8" fmla="*/ 88 w 212"/>
              <a:gd name="T9" fmla="*/ 9 h 275"/>
              <a:gd name="T10" fmla="*/ 88 w 212"/>
              <a:gd name="T11" fmla="*/ 9 h 275"/>
              <a:gd name="T12" fmla="*/ 79 w 212"/>
              <a:gd name="T13" fmla="*/ 36 h 275"/>
              <a:gd name="T14" fmla="*/ 79 w 212"/>
              <a:gd name="T15" fmla="*/ 36 h 275"/>
              <a:gd name="T16" fmla="*/ 97 w 212"/>
              <a:gd name="T17" fmla="*/ 45 h 275"/>
              <a:gd name="T18" fmla="*/ 71 w 212"/>
              <a:gd name="T19" fmla="*/ 62 h 275"/>
              <a:gd name="T20" fmla="*/ 71 w 212"/>
              <a:gd name="T21" fmla="*/ 62 h 275"/>
              <a:gd name="T22" fmla="*/ 62 w 212"/>
              <a:gd name="T23" fmla="*/ 62 h 275"/>
              <a:gd name="T24" fmla="*/ 62 w 212"/>
              <a:gd name="T25" fmla="*/ 71 h 275"/>
              <a:gd name="T26" fmla="*/ 53 w 212"/>
              <a:gd name="T27" fmla="*/ 71 h 275"/>
              <a:gd name="T28" fmla="*/ 53 w 212"/>
              <a:gd name="T29" fmla="*/ 80 h 275"/>
              <a:gd name="T30" fmla="*/ 35 w 212"/>
              <a:gd name="T31" fmla="*/ 89 h 275"/>
              <a:gd name="T32" fmla="*/ 17 w 212"/>
              <a:gd name="T33" fmla="*/ 89 h 275"/>
              <a:gd name="T34" fmla="*/ 17 w 212"/>
              <a:gd name="T35" fmla="*/ 98 h 275"/>
              <a:gd name="T36" fmla="*/ 17 w 212"/>
              <a:gd name="T37" fmla="*/ 106 h 275"/>
              <a:gd name="T38" fmla="*/ 9 w 212"/>
              <a:gd name="T39" fmla="*/ 106 h 275"/>
              <a:gd name="T40" fmla="*/ 0 w 212"/>
              <a:gd name="T41" fmla="*/ 115 h 275"/>
              <a:gd name="T42" fmla="*/ 0 w 212"/>
              <a:gd name="T43" fmla="*/ 124 h 275"/>
              <a:gd name="T44" fmla="*/ 9 w 212"/>
              <a:gd name="T45" fmla="*/ 142 h 275"/>
              <a:gd name="T46" fmla="*/ 35 w 212"/>
              <a:gd name="T47" fmla="*/ 142 h 275"/>
              <a:gd name="T48" fmla="*/ 35 w 212"/>
              <a:gd name="T49" fmla="*/ 168 h 275"/>
              <a:gd name="T50" fmla="*/ 26 w 212"/>
              <a:gd name="T51" fmla="*/ 168 h 275"/>
              <a:gd name="T52" fmla="*/ 26 w 212"/>
              <a:gd name="T53" fmla="*/ 177 h 275"/>
              <a:gd name="T54" fmla="*/ 17 w 212"/>
              <a:gd name="T55" fmla="*/ 186 h 275"/>
              <a:gd name="T56" fmla="*/ 9 w 212"/>
              <a:gd name="T57" fmla="*/ 204 h 275"/>
              <a:gd name="T58" fmla="*/ 9 w 212"/>
              <a:gd name="T59" fmla="*/ 213 h 275"/>
              <a:gd name="T60" fmla="*/ 0 w 212"/>
              <a:gd name="T61" fmla="*/ 213 h 275"/>
              <a:gd name="T62" fmla="*/ 0 w 212"/>
              <a:gd name="T63" fmla="*/ 213 h 275"/>
              <a:gd name="T64" fmla="*/ 0 w 212"/>
              <a:gd name="T65" fmla="*/ 230 h 275"/>
              <a:gd name="T66" fmla="*/ 9 w 212"/>
              <a:gd name="T67" fmla="*/ 239 h 275"/>
              <a:gd name="T68" fmla="*/ 9 w 212"/>
              <a:gd name="T69" fmla="*/ 239 h 275"/>
              <a:gd name="T70" fmla="*/ 9 w 212"/>
              <a:gd name="T71" fmla="*/ 239 h 275"/>
              <a:gd name="T72" fmla="*/ 17 w 212"/>
              <a:gd name="T73" fmla="*/ 239 h 275"/>
              <a:gd name="T74" fmla="*/ 26 w 212"/>
              <a:gd name="T75" fmla="*/ 248 h 275"/>
              <a:gd name="T76" fmla="*/ 17 w 212"/>
              <a:gd name="T77" fmla="*/ 230 h 275"/>
              <a:gd name="T78" fmla="*/ 115 w 212"/>
              <a:gd name="T79" fmla="*/ 275 h 275"/>
              <a:gd name="T80" fmla="*/ 115 w 212"/>
              <a:gd name="T81" fmla="*/ 275 h 275"/>
              <a:gd name="T82" fmla="*/ 115 w 212"/>
              <a:gd name="T83" fmla="*/ 275 h 275"/>
              <a:gd name="T84" fmla="*/ 115 w 212"/>
              <a:gd name="T85" fmla="*/ 266 h 275"/>
              <a:gd name="T86" fmla="*/ 133 w 212"/>
              <a:gd name="T87" fmla="*/ 257 h 275"/>
              <a:gd name="T88" fmla="*/ 168 w 212"/>
              <a:gd name="T89" fmla="*/ 204 h 275"/>
              <a:gd name="T90" fmla="*/ 195 w 212"/>
              <a:gd name="T91" fmla="*/ 177 h 27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12"/>
              <a:gd name="T139" fmla="*/ 0 h 275"/>
              <a:gd name="T140" fmla="*/ 212 w 212"/>
              <a:gd name="T141" fmla="*/ 275 h 275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12" h="275">
                <a:moveTo>
                  <a:pt x="212" y="177"/>
                </a:moveTo>
                <a:lnTo>
                  <a:pt x="212" y="115"/>
                </a:lnTo>
                <a:lnTo>
                  <a:pt x="150" y="71"/>
                </a:lnTo>
                <a:lnTo>
                  <a:pt x="168" y="53"/>
                </a:lnTo>
                <a:lnTo>
                  <a:pt x="150" y="36"/>
                </a:lnTo>
                <a:lnTo>
                  <a:pt x="133" y="27"/>
                </a:lnTo>
                <a:lnTo>
                  <a:pt x="124" y="9"/>
                </a:lnTo>
                <a:lnTo>
                  <a:pt x="106" y="0"/>
                </a:lnTo>
                <a:lnTo>
                  <a:pt x="106" y="9"/>
                </a:lnTo>
                <a:lnTo>
                  <a:pt x="88" y="9"/>
                </a:lnTo>
                <a:lnTo>
                  <a:pt x="79" y="36"/>
                </a:lnTo>
                <a:lnTo>
                  <a:pt x="88" y="45"/>
                </a:lnTo>
                <a:lnTo>
                  <a:pt x="97" y="45"/>
                </a:lnTo>
                <a:lnTo>
                  <a:pt x="88" y="71"/>
                </a:lnTo>
                <a:lnTo>
                  <a:pt x="71" y="62"/>
                </a:lnTo>
                <a:lnTo>
                  <a:pt x="62" y="62"/>
                </a:lnTo>
                <a:lnTo>
                  <a:pt x="62" y="71"/>
                </a:lnTo>
                <a:lnTo>
                  <a:pt x="53" y="71"/>
                </a:lnTo>
                <a:lnTo>
                  <a:pt x="53" y="80"/>
                </a:lnTo>
                <a:lnTo>
                  <a:pt x="44" y="80"/>
                </a:lnTo>
                <a:lnTo>
                  <a:pt x="35" y="89"/>
                </a:lnTo>
                <a:lnTo>
                  <a:pt x="17" y="80"/>
                </a:lnTo>
                <a:lnTo>
                  <a:pt x="17" y="89"/>
                </a:lnTo>
                <a:lnTo>
                  <a:pt x="17" y="98"/>
                </a:lnTo>
                <a:lnTo>
                  <a:pt x="17" y="106"/>
                </a:lnTo>
                <a:lnTo>
                  <a:pt x="9" y="106"/>
                </a:lnTo>
                <a:lnTo>
                  <a:pt x="0" y="115"/>
                </a:lnTo>
                <a:lnTo>
                  <a:pt x="0" y="124"/>
                </a:lnTo>
                <a:lnTo>
                  <a:pt x="9" y="124"/>
                </a:lnTo>
                <a:lnTo>
                  <a:pt x="9" y="142"/>
                </a:lnTo>
                <a:lnTo>
                  <a:pt x="17" y="142"/>
                </a:lnTo>
                <a:lnTo>
                  <a:pt x="35" y="142"/>
                </a:lnTo>
                <a:lnTo>
                  <a:pt x="26" y="160"/>
                </a:lnTo>
                <a:lnTo>
                  <a:pt x="35" y="168"/>
                </a:lnTo>
                <a:lnTo>
                  <a:pt x="26" y="168"/>
                </a:lnTo>
                <a:lnTo>
                  <a:pt x="26" y="177"/>
                </a:lnTo>
                <a:lnTo>
                  <a:pt x="17" y="186"/>
                </a:lnTo>
                <a:lnTo>
                  <a:pt x="17" y="195"/>
                </a:lnTo>
                <a:lnTo>
                  <a:pt x="9" y="204"/>
                </a:lnTo>
                <a:lnTo>
                  <a:pt x="9" y="213"/>
                </a:lnTo>
                <a:lnTo>
                  <a:pt x="0" y="213"/>
                </a:lnTo>
                <a:lnTo>
                  <a:pt x="0" y="221"/>
                </a:lnTo>
                <a:lnTo>
                  <a:pt x="0" y="230"/>
                </a:lnTo>
                <a:lnTo>
                  <a:pt x="9" y="239"/>
                </a:lnTo>
                <a:lnTo>
                  <a:pt x="17" y="239"/>
                </a:lnTo>
                <a:lnTo>
                  <a:pt x="26" y="248"/>
                </a:lnTo>
                <a:lnTo>
                  <a:pt x="26" y="239"/>
                </a:lnTo>
                <a:lnTo>
                  <a:pt x="17" y="230"/>
                </a:lnTo>
                <a:lnTo>
                  <a:pt x="35" y="213"/>
                </a:lnTo>
                <a:lnTo>
                  <a:pt x="115" y="275"/>
                </a:lnTo>
                <a:lnTo>
                  <a:pt x="115" y="266"/>
                </a:lnTo>
                <a:lnTo>
                  <a:pt x="124" y="257"/>
                </a:lnTo>
                <a:lnTo>
                  <a:pt x="133" y="257"/>
                </a:lnTo>
                <a:lnTo>
                  <a:pt x="133" y="204"/>
                </a:lnTo>
                <a:lnTo>
                  <a:pt x="168" y="204"/>
                </a:lnTo>
                <a:lnTo>
                  <a:pt x="177" y="177"/>
                </a:lnTo>
                <a:lnTo>
                  <a:pt x="195" y="177"/>
                </a:lnTo>
                <a:lnTo>
                  <a:pt x="212" y="17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1200">
              <a:solidFill>
                <a:prstClr val="black"/>
              </a:solidFill>
            </a:endParaRPr>
          </a:p>
        </p:txBody>
      </p:sp>
      <p:sp>
        <p:nvSpPr>
          <p:cNvPr id="71" name="CuadroTexto 70"/>
          <p:cNvSpPr txBox="1"/>
          <p:nvPr/>
        </p:nvSpPr>
        <p:spPr>
          <a:xfrm>
            <a:off x="-2432" y="6631468"/>
            <a:ext cx="462547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>
                <a:solidFill>
                  <a:prstClr val="black"/>
                </a:solidFill>
              </a:rPr>
              <a:t>Fuente: Departamento de Vigilancia y Urgencias Epidemiológicas. </a:t>
            </a:r>
            <a:r>
              <a:rPr lang="es-MX" sz="1050" b="1" i="1" dirty="0" smtClean="0">
                <a:solidFill>
                  <a:prstClr val="black"/>
                </a:solidFill>
              </a:rPr>
              <a:t>*Hasta </a:t>
            </a:r>
            <a:r>
              <a:rPr lang="es-MX" sz="1050" b="1" i="1" dirty="0" smtClean="0">
                <a:solidFill>
                  <a:prstClr val="black"/>
                </a:solidFill>
              </a:rPr>
              <a:t>SE 23</a:t>
            </a:r>
            <a:r>
              <a:rPr lang="es-MX" sz="1050" b="1" i="1" dirty="0" smtClean="0">
                <a:solidFill>
                  <a:prstClr val="black"/>
                </a:solidFill>
              </a:rPr>
              <a:t>.</a:t>
            </a:r>
            <a:endParaRPr lang="es-MX" sz="1050" b="1" i="1" dirty="0">
              <a:solidFill>
                <a:prstClr val="black"/>
              </a:solidFill>
            </a:endParaRPr>
          </a:p>
        </p:txBody>
      </p:sp>
      <p:pic>
        <p:nvPicPr>
          <p:cNvPr id="74" name="Imagen 7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945" y="4114167"/>
            <a:ext cx="242601" cy="420509"/>
          </a:xfrm>
          <a:prstGeom prst="rect">
            <a:avLst/>
          </a:prstGeom>
        </p:spPr>
      </p:pic>
      <p:pic>
        <p:nvPicPr>
          <p:cNvPr id="78" name="Imagen 7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599" y="4017588"/>
            <a:ext cx="247577" cy="429133"/>
          </a:xfrm>
          <a:prstGeom prst="rect">
            <a:avLst/>
          </a:prstGeom>
        </p:spPr>
      </p:pic>
      <p:pic>
        <p:nvPicPr>
          <p:cNvPr id="80" name="Imagen 7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749" y="4517945"/>
            <a:ext cx="166205" cy="288088"/>
          </a:xfrm>
          <a:prstGeom prst="rect">
            <a:avLst/>
          </a:prstGeom>
        </p:spPr>
      </p:pic>
      <p:pic>
        <p:nvPicPr>
          <p:cNvPr id="81" name="Imagen 8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622" y="5229200"/>
            <a:ext cx="141471" cy="245216"/>
          </a:xfrm>
          <a:prstGeom prst="rect">
            <a:avLst/>
          </a:prstGeom>
        </p:spPr>
      </p:pic>
      <p:grpSp>
        <p:nvGrpSpPr>
          <p:cNvPr id="87" name="Grupo 86"/>
          <p:cNvGrpSpPr/>
          <p:nvPr/>
        </p:nvGrpSpPr>
        <p:grpSpPr>
          <a:xfrm>
            <a:off x="7180101" y="4222830"/>
            <a:ext cx="1910314" cy="720515"/>
            <a:chOff x="6443746" y="296330"/>
            <a:chExt cx="1234873" cy="675797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85" name="Pantalla 84"/>
            <p:cNvSpPr/>
            <p:nvPr/>
          </p:nvSpPr>
          <p:spPr>
            <a:xfrm>
              <a:off x="6863507" y="327460"/>
              <a:ext cx="815112" cy="615517"/>
            </a:xfrm>
            <a:custGeom>
              <a:avLst/>
              <a:gdLst>
                <a:gd name="connsiteX0" fmla="*/ 0 w 10000"/>
                <a:gd name="connsiteY0" fmla="*/ 5000 h 10000"/>
                <a:gd name="connsiteX1" fmla="*/ 1667 w 10000"/>
                <a:gd name="connsiteY1" fmla="*/ 0 h 10000"/>
                <a:gd name="connsiteX2" fmla="*/ 8333 w 10000"/>
                <a:gd name="connsiteY2" fmla="*/ 0 h 10000"/>
                <a:gd name="connsiteX3" fmla="*/ 10000 w 10000"/>
                <a:gd name="connsiteY3" fmla="*/ 5000 h 10000"/>
                <a:gd name="connsiteX4" fmla="*/ 8333 w 10000"/>
                <a:gd name="connsiteY4" fmla="*/ 10000 h 10000"/>
                <a:gd name="connsiteX5" fmla="*/ 1667 w 10000"/>
                <a:gd name="connsiteY5" fmla="*/ 10000 h 10000"/>
                <a:gd name="connsiteX6" fmla="*/ 0 w 10000"/>
                <a:gd name="connsiteY6" fmla="*/ 5000 h 10000"/>
                <a:gd name="connsiteX0" fmla="*/ 951 w 8333"/>
                <a:gd name="connsiteY0" fmla="*/ 5385 h 10000"/>
                <a:gd name="connsiteX1" fmla="*/ 0 w 8333"/>
                <a:gd name="connsiteY1" fmla="*/ 0 h 10000"/>
                <a:gd name="connsiteX2" fmla="*/ 6666 w 8333"/>
                <a:gd name="connsiteY2" fmla="*/ 0 h 10000"/>
                <a:gd name="connsiteX3" fmla="*/ 8333 w 8333"/>
                <a:gd name="connsiteY3" fmla="*/ 5000 h 10000"/>
                <a:gd name="connsiteX4" fmla="*/ 6666 w 8333"/>
                <a:gd name="connsiteY4" fmla="*/ 10000 h 10000"/>
                <a:gd name="connsiteX5" fmla="*/ 0 w 8333"/>
                <a:gd name="connsiteY5" fmla="*/ 10000 h 10000"/>
                <a:gd name="connsiteX6" fmla="*/ 951 w 8333"/>
                <a:gd name="connsiteY6" fmla="*/ 5385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3" h="10000">
                  <a:moveTo>
                    <a:pt x="951" y="5385"/>
                  </a:moveTo>
                  <a:lnTo>
                    <a:pt x="0" y="0"/>
                  </a:lnTo>
                  <a:lnTo>
                    <a:pt x="6666" y="0"/>
                  </a:lnTo>
                  <a:cubicBezTo>
                    <a:pt x="7587" y="0"/>
                    <a:pt x="8333" y="2239"/>
                    <a:pt x="8333" y="5000"/>
                  </a:cubicBezTo>
                  <a:cubicBezTo>
                    <a:pt x="8333" y="7761"/>
                    <a:pt x="7587" y="10000"/>
                    <a:pt x="6666" y="10000"/>
                  </a:cubicBezTo>
                  <a:lnTo>
                    <a:pt x="0" y="10000"/>
                  </a:lnTo>
                  <a:lnTo>
                    <a:pt x="951" y="5385"/>
                  </a:lnTo>
                  <a:close/>
                </a:path>
              </a:pathLst>
            </a:custGeom>
            <a:ln>
              <a:noFill/>
            </a:ln>
            <a:effectLst/>
            <a:sp3d>
              <a:bevelT w="139700" h="1397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200" dirty="0">
                <a:solidFill>
                  <a:prstClr val="white"/>
                </a:solidFill>
              </a:endParaRPr>
            </a:p>
            <a:p>
              <a:pPr algn="ctr"/>
              <a:r>
                <a:rPr lang="es-MX" sz="1200" dirty="0" smtClean="0">
                  <a:solidFill>
                    <a:prstClr val="white"/>
                  </a:solidFill>
                </a:rPr>
                <a:t>San Vicente </a:t>
              </a:r>
            </a:p>
            <a:p>
              <a:pPr algn="ctr"/>
              <a:r>
                <a:rPr lang="es-MX" sz="1200" dirty="0" err="1" smtClean="0">
                  <a:solidFill>
                    <a:prstClr val="white"/>
                  </a:solidFill>
                </a:rPr>
                <a:t>Tancuayalab</a:t>
              </a:r>
              <a:endParaRPr lang="es-MX" sz="1200" dirty="0">
                <a:solidFill>
                  <a:prstClr val="white"/>
                </a:solidFill>
              </a:endParaRPr>
            </a:p>
            <a:p>
              <a:pPr algn="ctr"/>
              <a:endParaRPr lang="es-MX" sz="1200" dirty="0">
                <a:solidFill>
                  <a:prstClr val="white"/>
                </a:solidFill>
              </a:endParaRPr>
            </a:p>
          </p:txBody>
        </p:sp>
        <p:sp>
          <p:nvSpPr>
            <p:cNvPr id="86" name="Anillo 85"/>
            <p:cNvSpPr/>
            <p:nvPr/>
          </p:nvSpPr>
          <p:spPr>
            <a:xfrm>
              <a:off x="6443746" y="296330"/>
              <a:ext cx="582798" cy="675797"/>
            </a:xfrm>
            <a:prstGeom prst="donut">
              <a:avLst>
                <a:gd name="adj" fmla="val 11058"/>
              </a:avLst>
            </a:prstGeom>
            <a:ln>
              <a:noFill/>
            </a:ln>
            <a:effectLst/>
            <a:sp3d>
              <a:bevelT w="139700" h="1397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000" b="1" dirty="0" smtClean="0">
                  <a:solidFill>
                    <a:srgbClr val="FF0000"/>
                  </a:solidFill>
                </a:rPr>
                <a:t>Dengue</a:t>
              </a:r>
              <a:endParaRPr lang="es-MX" sz="2800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89" name="Conector recto de flecha 88"/>
          <p:cNvCxnSpPr>
            <a:endCxn id="21" idx="25"/>
          </p:cNvCxnSpPr>
          <p:nvPr/>
        </p:nvCxnSpPr>
        <p:spPr>
          <a:xfrm flipH="1">
            <a:off x="6496213" y="4649759"/>
            <a:ext cx="683888" cy="1275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95" name="Grupo 94"/>
          <p:cNvGrpSpPr/>
          <p:nvPr/>
        </p:nvGrpSpPr>
        <p:grpSpPr>
          <a:xfrm>
            <a:off x="6853516" y="2706563"/>
            <a:ext cx="2060668" cy="693912"/>
            <a:chOff x="6309154" y="342324"/>
            <a:chExt cx="1511159" cy="591701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96" name="Pantalla 84"/>
            <p:cNvSpPr/>
            <p:nvPr/>
          </p:nvSpPr>
          <p:spPr>
            <a:xfrm>
              <a:off x="6873686" y="390525"/>
              <a:ext cx="946627" cy="495300"/>
            </a:xfrm>
            <a:custGeom>
              <a:avLst/>
              <a:gdLst>
                <a:gd name="connsiteX0" fmla="*/ 0 w 10000"/>
                <a:gd name="connsiteY0" fmla="*/ 5000 h 10000"/>
                <a:gd name="connsiteX1" fmla="*/ 1667 w 10000"/>
                <a:gd name="connsiteY1" fmla="*/ 0 h 10000"/>
                <a:gd name="connsiteX2" fmla="*/ 8333 w 10000"/>
                <a:gd name="connsiteY2" fmla="*/ 0 h 10000"/>
                <a:gd name="connsiteX3" fmla="*/ 10000 w 10000"/>
                <a:gd name="connsiteY3" fmla="*/ 5000 h 10000"/>
                <a:gd name="connsiteX4" fmla="*/ 8333 w 10000"/>
                <a:gd name="connsiteY4" fmla="*/ 10000 h 10000"/>
                <a:gd name="connsiteX5" fmla="*/ 1667 w 10000"/>
                <a:gd name="connsiteY5" fmla="*/ 10000 h 10000"/>
                <a:gd name="connsiteX6" fmla="*/ 0 w 10000"/>
                <a:gd name="connsiteY6" fmla="*/ 5000 h 10000"/>
                <a:gd name="connsiteX0" fmla="*/ 951 w 8333"/>
                <a:gd name="connsiteY0" fmla="*/ 5385 h 10000"/>
                <a:gd name="connsiteX1" fmla="*/ 0 w 8333"/>
                <a:gd name="connsiteY1" fmla="*/ 0 h 10000"/>
                <a:gd name="connsiteX2" fmla="*/ 6666 w 8333"/>
                <a:gd name="connsiteY2" fmla="*/ 0 h 10000"/>
                <a:gd name="connsiteX3" fmla="*/ 8333 w 8333"/>
                <a:gd name="connsiteY3" fmla="*/ 5000 h 10000"/>
                <a:gd name="connsiteX4" fmla="*/ 6666 w 8333"/>
                <a:gd name="connsiteY4" fmla="*/ 10000 h 10000"/>
                <a:gd name="connsiteX5" fmla="*/ 0 w 8333"/>
                <a:gd name="connsiteY5" fmla="*/ 10000 h 10000"/>
                <a:gd name="connsiteX6" fmla="*/ 951 w 8333"/>
                <a:gd name="connsiteY6" fmla="*/ 5385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3" h="10000">
                  <a:moveTo>
                    <a:pt x="951" y="5385"/>
                  </a:moveTo>
                  <a:lnTo>
                    <a:pt x="0" y="0"/>
                  </a:lnTo>
                  <a:lnTo>
                    <a:pt x="6666" y="0"/>
                  </a:lnTo>
                  <a:cubicBezTo>
                    <a:pt x="7587" y="0"/>
                    <a:pt x="8333" y="2239"/>
                    <a:pt x="8333" y="5000"/>
                  </a:cubicBezTo>
                  <a:cubicBezTo>
                    <a:pt x="8333" y="7761"/>
                    <a:pt x="7587" y="10000"/>
                    <a:pt x="6666" y="10000"/>
                  </a:cubicBezTo>
                  <a:lnTo>
                    <a:pt x="0" y="10000"/>
                  </a:lnTo>
                  <a:lnTo>
                    <a:pt x="951" y="5385"/>
                  </a:lnTo>
                  <a:close/>
                </a:path>
              </a:pathLst>
            </a:custGeom>
            <a:ln>
              <a:noFill/>
            </a:ln>
            <a:effectLst/>
            <a:sp3d>
              <a:bevelT w="139700" h="1397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200" dirty="0">
                <a:solidFill>
                  <a:prstClr val="white"/>
                </a:solidFill>
              </a:endParaRPr>
            </a:p>
            <a:p>
              <a:pPr algn="ctr"/>
              <a:r>
                <a:rPr lang="es-MX" sz="1200" dirty="0" err="1" smtClean="0">
                  <a:solidFill>
                    <a:prstClr val="white"/>
                  </a:solidFill>
                </a:rPr>
                <a:t>Tamuín</a:t>
              </a:r>
              <a:endParaRPr lang="es-MX" sz="1200" dirty="0">
                <a:solidFill>
                  <a:prstClr val="white"/>
                </a:solidFill>
              </a:endParaRPr>
            </a:p>
            <a:p>
              <a:pPr algn="ctr"/>
              <a:endParaRPr lang="es-MX" sz="1200" dirty="0">
                <a:solidFill>
                  <a:prstClr val="white"/>
                </a:solidFill>
              </a:endParaRPr>
            </a:p>
          </p:txBody>
        </p:sp>
        <p:sp>
          <p:nvSpPr>
            <p:cNvPr id="97" name="Anillo 96"/>
            <p:cNvSpPr/>
            <p:nvPr/>
          </p:nvSpPr>
          <p:spPr>
            <a:xfrm>
              <a:off x="6309154" y="342324"/>
              <a:ext cx="711059" cy="591701"/>
            </a:xfrm>
            <a:prstGeom prst="donut">
              <a:avLst>
                <a:gd name="adj" fmla="val 11058"/>
              </a:avLst>
            </a:prstGeom>
            <a:ln>
              <a:noFill/>
            </a:ln>
            <a:effectLst/>
            <a:sp3d>
              <a:bevelT w="139700" h="1397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100" b="1" dirty="0" smtClean="0">
                  <a:solidFill>
                    <a:srgbClr val="FF0000"/>
                  </a:solidFill>
                </a:rPr>
                <a:t>Dengue</a:t>
              </a:r>
              <a:endParaRPr lang="es-MX" sz="1100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98" name="Conector recto de flecha 97"/>
          <p:cNvCxnSpPr/>
          <p:nvPr/>
        </p:nvCxnSpPr>
        <p:spPr>
          <a:xfrm flipH="1">
            <a:off x="6065996" y="3241178"/>
            <a:ext cx="892343" cy="80548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101" name="Grupo 100"/>
          <p:cNvGrpSpPr/>
          <p:nvPr/>
        </p:nvGrpSpPr>
        <p:grpSpPr>
          <a:xfrm>
            <a:off x="4478267" y="2361436"/>
            <a:ext cx="2212917" cy="624695"/>
            <a:chOff x="6372918" y="357708"/>
            <a:chExt cx="1585621" cy="543501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02" name="Pantalla 84"/>
            <p:cNvSpPr/>
            <p:nvPr/>
          </p:nvSpPr>
          <p:spPr>
            <a:xfrm>
              <a:off x="6888927" y="390525"/>
              <a:ext cx="1069612" cy="495300"/>
            </a:xfrm>
            <a:custGeom>
              <a:avLst/>
              <a:gdLst>
                <a:gd name="connsiteX0" fmla="*/ 0 w 10000"/>
                <a:gd name="connsiteY0" fmla="*/ 5000 h 10000"/>
                <a:gd name="connsiteX1" fmla="*/ 1667 w 10000"/>
                <a:gd name="connsiteY1" fmla="*/ 0 h 10000"/>
                <a:gd name="connsiteX2" fmla="*/ 8333 w 10000"/>
                <a:gd name="connsiteY2" fmla="*/ 0 h 10000"/>
                <a:gd name="connsiteX3" fmla="*/ 10000 w 10000"/>
                <a:gd name="connsiteY3" fmla="*/ 5000 h 10000"/>
                <a:gd name="connsiteX4" fmla="*/ 8333 w 10000"/>
                <a:gd name="connsiteY4" fmla="*/ 10000 h 10000"/>
                <a:gd name="connsiteX5" fmla="*/ 1667 w 10000"/>
                <a:gd name="connsiteY5" fmla="*/ 10000 h 10000"/>
                <a:gd name="connsiteX6" fmla="*/ 0 w 10000"/>
                <a:gd name="connsiteY6" fmla="*/ 5000 h 10000"/>
                <a:gd name="connsiteX0" fmla="*/ 951 w 8333"/>
                <a:gd name="connsiteY0" fmla="*/ 5385 h 10000"/>
                <a:gd name="connsiteX1" fmla="*/ 0 w 8333"/>
                <a:gd name="connsiteY1" fmla="*/ 0 h 10000"/>
                <a:gd name="connsiteX2" fmla="*/ 6666 w 8333"/>
                <a:gd name="connsiteY2" fmla="*/ 0 h 10000"/>
                <a:gd name="connsiteX3" fmla="*/ 8333 w 8333"/>
                <a:gd name="connsiteY3" fmla="*/ 5000 h 10000"/>
                <a:gd name="connsiteX4" fmla="*/ 6666 w 8333"/>
                <a:gd name="connsiteY4" fmla="*/ 10000 h 10000"/>
                <a:gd name="connsiteX5" fmla="*/ 0 w 8333"/>
                <a:gd name="connsiteY5" fmla="*/ 10000 h 10000"/>
                <a:gd name="connsiteX6" fmla="*/ 951 w 8333"/>
                <a:gd name="connsiteY6" fmla="*/ 5385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3" h="10000">
                  <a:moveTo>
                    <a:pt x="951" y="5385"/>
                  </a:moveTo>
                  <a:lnTo>
                    <a:pt x="0" y="0"/>
                  </a:lnTo>
                  <a:lnTo>
                    <a:pt x="6666" y="0"/>
                  </a:lnTo>
                  <a:cubicBezTo>
                    <a:pt x="7587" y="0"/>
                    <a:pt x="8333" y="2239"/>
                    <a:pt x="8333" y="5000"/>
                  </a:cubicBezTo>
                  <a:cubicBezTo>
                    <a:pt x="8333" y="7761"/>
                    <a:pt x="7587" y="10000"/>
                    <a:pt x="6666" y="10000"/>
                  </a:cubicBezTo>
                  <a:lnTo>
                    <a:pt x="0" y="10000"/>
                  </a:lnTo>
                  <a:lnTo>
                    <a:pt x="951" y="5385"/>
                  </a:lnTo>
                  <a:close/>
                </a:path>
              </a:pathLst>
            </a:custGeom>
            <a:ln>
              <a:noFill/>
            </a:ln>
            <a:effectLst/>
            <a:sp3d>
              <a:bevelT w="139700" h="1397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400" dirty="0">
                <a:solidFill>
                  <a:prstClr val="white"/>
                </a:solidFill>
              </a:endParaRPr>
            </a:p>
            <a:p>
              <a:pPr algn="ctr"/>
              <a:r>
                <a:rPr lang="es-MX" sz="1400" dirty="0">
                  <a:solidFill>
                    <a:prstClr val="white"/>
                  </a:solidFill>
                </a:rPr>
                <a:t>Cd. </a:t>
              </a:r>
              <a:r>
                <a:rPr lang="es-MX" sz="1400" dirty="0" smtClean="0">
                  <a:solidFill>
                    <a:prstClr val="white"/>
                  </a:solidFill>
                </a:rPr>
                <a:t>Valles</a:t>
              </a:r>
              <a:endParaRPr lang="es-MX" sz="1400" dirty="0">
                <a:solidFill>
                  <a:prstClr val="white"/>
                </a:solidFill>
              </a:endParaRPr>
            </a:p>
            <a:p>
              <a:pPr algn="ctr"/>
              <a:endParaRPr lang="es-MX" sz="1400" dirty="0">
                <a:solidFill>
                  <a:prstClr val="white"/>
                </a:solidFill>
              </a:endParaRPr>
            </a:p>
          </p:txBody>
        </p:sp>
        <p:sp>
          <p:nvSpPr>
            <p:cNvPr id="103" name="Anillo 102"/>
            <p:cNvSpPr/>
            <p:nvPr/>
          </p:nvSpPr>
          <p:spPr>
            <a:xfrm>
              <a:off x="6372918" y="357708"/>
              <a:ext cx="688828" cy="543501"/>
            </a:xfrm>
            <a:prstGeom prst="donut">
              <a:avLst>
                <a:gd name="adj" fmla="val 11058"/>
              </a:avLst>
            </a:prstGeom>
            <a:ln>
              <a:noFill/>
            </a:ln>
            <a:effectLst/>
            <a:sp3d>
              <a:bevelT w="139700" h="1397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b="1" dirty="0" smtClean="0">
                  <a:solidFill>
                    <a:srgbClr val="FF0000"/>
                  </a:solidFill>
                </a:rPr>
                <a:t>Dengue</a:t>
              </a:r>
              <a:endParaRPr lang="es-MX" sz="4400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04" name="Conector recto de flecha 103"/>
          <p:cNvCxnSpPr>
            <a:endCxn id="7" idx="49"/>
          </p:cNvCxnSpPr>
          <p:nvPr/>
        </p:nvCxnSpPr>
        <p:spPr>
          <a:xfrm>
            <a:off x="5253509" y="2986131"/>
            <a:ext cx="402694" cy="9110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111" name="Grupo 110"/>
          <p:cNvGrpSpPr/>
          <p:nvPr/>
        </p:nvGrpSpPr>
        <p:grpSpPr>
          <a:xfrm>
            <a:off x="4802083" y="5738196"/>
            <a:ext cx="2736259" cy="730925"/>
            <a:chOff x="6443746" y="342324"/>
            <a:chExt cx="1617729" cy="591701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112" name="Pantalla 84"/>
            <p:cNvSpPr/>
            <p:nvPr/>
          </p:nvSpPr>
          <p:spPr>
            <a:xfrm>
              <a:off x="6896436" y="390524"/>
              <a:ext cx="1165039" cy="495300"/>
            </a:xfrm>
            <a:custGeom>
              <a:avLst/>
              <a:gdLst>
                <a:gd name="connsiteX0" fmla="*/ 0 w 10000"/>
                <a:gd name="connsiteY0" fmla="*/ 5000 h 10000"/>
                <a:gd name="connsiteX1" fmla="*/ 1667 w 10000"/>
                <a:gd name="connsiteY1" fmla="*/ 0 h 10000"/>
                <a:gd name="connsiteX2" fmla="*/ 8333 w 10000"/>
                <a:gd name="connsiteY2" fmla="*/ 0 h 10000"/>
                <a:gd name="connsiteX3" fmla="*/ 10000 w 10000"/>
                <a:gd name="connsiteY3" fmla="*/ 5000 h 10000"/>
                <a:gd name="connsiteX4" fmla="*/ 8333 w 10000"/>
                <a:gd name="connsiteY4" fmla="*/ 10000 h 10000"/>
                <a:gd name="connsiteX5" fmla="*/ 1667 w 10000"/>
                <a:gd name="connsiteY5" fmla="*/ 10000 h 10000"/>
                <a:gd name="connsiteX6" fmla="*/ 0 w 10000"/>
                <a:gd name="connsiteY6" fmla="*/ 5000 h 10000"/>
                <a:gd name="connsiteX0" fmla="*/ 951 w 8333"/>
                <a:gd name="connsiteY0" fmla="*/ 5385 h 10000"/>
                <a:gd name="connsiteX1" fmla="*/ 0 w 8333"/>
                <a:gd name="connsiteY1" fmla="*/ 0 h 10000"/>
                <a:gd name="connsiteX2" fmla="*/ 6666 w 8333"/>
                <a:gd name="connsiteY2" fmla="*/ 0 h 10000"/>
                <a:gd name="connsiteX3" fmla="*/ 8333 w 8333"/>
                <a:gd name="connsiteY3" fmla="*/ 5000 h 10000"/>
                <a:gd name="connsiteX4" fmla="*/ 6666 w 8333"/>
                <a:gd name="connsiteY4" fmla="*/ 10000 h 10000"/>
                <a:gd name="connsiteX5" fmla="*/ 0 w 8333"/>
                <a:gd name="connsiteY5" fmla="*/ 10000 h 10000"/>
                <a:gd name="connsiteX6" fmla="*/ 951 w 8333"/>
                <a:gd name="connsiteY6" fmla="*/ 5385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3" h="10000">
                  <a:moveTo>
                    <a:pt x="951" y="5385"/>
                  </a:moveTo>
                  <a:lnTo>
                    <a:pt x="0" y="0"/>
                  </a:lnTo>
                  <a:lnTo>
                    <a:pt x="6666" y="0"/>
                  </a:lnTo>
                  <a:cubicBezTo>
                    <a:pt x="7587" y="0"/>
                    <a:pt x="8333" y="2239"/>
                    <a:pt x="8333" y="5000"/>
                  </a:cubicBezTo>
                  <a:cubicBezTo>
                    <a:pt x="8333" y="7761"/>
                    <a:pt x="7587" y="10000"/>
                    <a:pt x="6666" y="10000"/>
                  </a:cubicBezTo>
                  <a:lnTo>
                    <a:pt x="0" y="10000"/>
                  </a:lnTo>
                  <a:lnTo>
                    <a:pt x="951" y="5385"/>
                  </a:lnTo>
                  <a:close/>
                </a:path>
              </a:pathLst>
            </a:custGeom>
            <a:ln>
              <a:noFill/>
            </a:ln>
            <a:effectLst/>
            <a:sp3d>
              <a:bevelT w="139700" h="1397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400" dirty="0">
                <a:solidFill>
                  <a:prstClr val="white"/>
                </a:solidFill>
              </a:endParaRPr>
            </a:p>
            <a:p>
              <a:pPr algn="ctr"/>
              <a:r>
                <a:rPr lang="es-MX" sz="1400" dirty="0">
                  <a:solidFill>
                    <a:prstClr val="white"/>
                  </a:solidFill>
                </a:rPr>
                <a:t>Tamazunchale</a:t>
              </a:r>
            </a:p>
            <a:p>
              <a:pPr algn="ctr"/>
              <a:endParaRPr lang="es-MX" sz="1400" dirty="0">
                <a:solidFill>
                  <a:prstClr val="white"/>
                </a:solidFill>
              </a:endParaRPr>
            </a:p>
          </p:txBody>
        </p:sp>
        <p:sp>
          <p:nvSpPr>
            <p:cNvPr id="113" name="Anillo 112"/>
            <p:cNvSpPr/>
            <p:nvPr/>
          </p:nvSpPr>
          <p:spPr>
            <a:xfrm>
              <a:off x="6443746" y="342324"/>
              <a:ext cx="582798" cy="591701"/>
            </a:xfrm>
            <a:prstGeom prst="donut">
              <a:avLst>
                <a:gd name="adj" fmla="val 11058"/>
              </a:avLst>
            </a:prstGeom>
            <a:ln>
              <a:noFill/>
            </a:ln>
            <a:effectLst/>
            <a:sp3d>
              <a:bevelT w="139700" h="1397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b="1" dirty="0" smtClean="0">
                  <a:solidFill>
                    <a:srgbClr val="FF0000"/>
                  </a:solidFill>
                </a:rPr>
                <a:t>Dengue</a:t>
              </a:r>
              <a:endParaRPr lang="es-MX" sz="4000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14" name="Conector recto de flecha 113"/>
          <p:cNvCxnSpPr>
            <a:endCxn id="81" idx="2"/>
          </p:cNvCxnSpPr>
          <p:nvPr/>
        </p:nvCxnSpPr>
        <p:spPr>
          <a:xfrm flipH="1" flipV="1">
            <a:off x="6119358" y="5474416"/>
            <a:ext cx="5137" cy="32332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8" name="Rectángulo 147"/>
          <p:cNvSpPr/>
          <p:nvPr/>
        </p:nvSpPr>
        <p:spPr>
          <a:xfrm>
            <a:off x="1991863" y="5231"/>
            <a:ext cx="7189423" cy="48474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s-ES" sz="2700" b="1" i="1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Brotes Activos de </a:t>
            </a:r>
            <a:r>
              <a:rPr lang="es-ES" sz="2700" b="1" i="1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Dengue San </a:t>
            </a:r>
            <a:r>
              <a:rPr lang="es-ES" sz="2700" b="1" i="1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Luis Potosí, </a:t>
            </a:r>
            <a:r>
              <a:rPr lang="es-ES" sz="2700" b="1" i="1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2019*</a:t>
            </a:r>
            <a:endParaRPr lang="es-ES" sz="2700" b="1" i="1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06" name="Picture 5" descr="C:\Documents and Settings\Administrador\Mis documentos\Descargas\Servicios de Salud 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1414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887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 Rectángulo"/>
          <p:cNvSpPr>
            <a:spLocks noChangeArrowheads="1"/>
          </p:cNvSpPr>
          <p:nvPr/>
        </p:nvSpPr>
        <p:spPr bwMode="auto">
          <a:xfrm>
            <a:off x="322490" y="1040597"/>
            <a:ext cx="8511437" cy="579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spcBef>
                <a:spcPts val="900"/>
              </a:spcBef>
              <a:buClr>
                <a:srgbClr val="CC0066"/>
              </a:buClr>
              <a:buSzPct val="150000"/>
              <a:buFont typeface="Wingdings" pitchFamily="2" charset="2"/>
              <a:buChar char="ü"/>
            </a:pPr>
            <a:r>
              <a:rPr lang="es-ES_tradnl" altLang="es-MX" sz="1600" b="1" dirty="0">
                <a:latin typeface="+mn-lt"/>
              </a:rPr>
              <a:t>S</a:t>
            </a:r>
            <a:r>
              <a:rPr lang="es-ES_tradnl" altLang="es-MX" sz="1600" b="1" dirty="0" smtClean="0">
                <a:latin typeface="+mn-lt"/>
              </a:rPr>
              <a:t>e tiene circulación de </a:t>
            </a:r>
            <a:r>
              <a:rPr lang="es-ES_tradnl" altLang="es-MX" sz="1600" b="1" dirty="0" smtClean="0">
                <a:latin typeface="+mn-lt"/>
              </a:rPr>
              <a:t>Dengue en la Huasteca</a:t>
            </a:r>
            <a:r>
              <a:rPr lang="es-ES_tradnl" altLang="es-MX" sz="1600" b="1" dirty="0" smtClean="0">
                <a:latin typeface="+mn-lt"/>
              </a:rPr>
              <a:t>, </a:t>
            </a:r>
            <a:r>
              <a:rPr lang="es-ES_tradnl" altLang="es-MX" sz="1600" b="1" dirty="0" smtClean="0">
                <a:latin typeface="+mn-lt"/>
              </a:rPr>
              <a:t>con predominación del DENV 1. </a:t>
            </a:r>
            <a:r>
              <a:rPr lang="es-MX" sz="1600" b="1" dirty="0">
                <a:latin typeface="+mn-lt"/>
              </a:rPr>
              <a:t>Existe riesgo elevado de reintroducción y ocurrencia de brotes </a:t>
            </a:r>
            <a:r>
              <a:rPr lang="es-MX" sz="1600" b="1" dirty="0" smtClean="0">
                <a:latin typeface="+mn-lt"/>
              </a:rPr>
              <a:t>por </a:t>
            </a:r>
            <a:r>
              <a:rPr lang="es-MX" sz="1600" b="1" dirty="0">
                <a:latin typeface="+mn-lt"/>
              </a:rPr>
              <a:t>DENV-3 que no circula significativamente en el </a:t>
            </a:r>
            <a:r>
              <a:rPr lang="es-MX" sz="1600" b="1" dirty="0" smtClean="0">
                <a:latin typeface="+mn-lt"/>
              </a:rPr>
              <a:t>Estado </a:t>
            </a:r>
            <a:r>
              <a:rPr lang="es-MX" sz="1600" b="1" dirty="0">
                <a:latin typeface="+mn-lt"/>
              </a:rPr>
              <a:t>desde hace más de </a:t>
            </a:r>
            <a:r>
              <a:rPr lang="es-MX" sz="1600" b="1" dirty="0" smtClean="0">
                <a:latin typeface="+mn-lt"/>
              </a:rPr>
              <a:t>18 años.</a:t>
            </a:r>
          </a:p>
          <a:p>
            <a:pPr algn="just">
              <a:spcBef>
                <a:spcPts val="900"/>
              </a:spcBef>
              <a:buClr>
                <a:srgbClr val="CC0066"/>
              </a:buClr>
              <a:buSzPct val="150000"/>
              <a:buFont typeface="Wingdings" pitchFamily="2" charset="2"/>
              <a:buChar char="ü"/>
            </a:pPr>
            <a:endParaRPr lang="es-MX" sz="1600" b="1" dirty="0" smtClean="0">
              <a:latin typeface="+mn-lt"/>
            </a:endParaRPr>
          </a:p>
          <a:p>
            <a:pPr algn="just">
              <a:spcBef>
                <a:spcPts val="900"/>
              </a:spcBef>
              <a:buClr>
                <a:srgbClr val="CC0066"/>
              </a:buClr>
              <a:buSzPct val="150000"/>
              <a:buFont typeface="Wingdings" pitchFamily="2" charset="2"/>
              <a:buChar char="ü"/>
            </a:pPr>
            <a:r>
              <a:rPr lang="es-MX" altLang="es-MX" sz="1600" b="1" dirty="0" smtClean="0">
                <a:latin typeface="+mn-lt"/>
              </a:rPr>
              <a:t>Debemos </a:t>
            </a:r>
            <a:r>
              <a:rPr lang="es-MX" altLang="es-MX" sz="1600" b="1" dirty="0" smtClean="0">
                <a:latin typeface="+mn-lt"/>
              </a:rPr>
              <a:t>mantener operando la vigilancia epidemiológica de </a:t>
            </a:r>
            <a:r>
              <a:rPr lang="es-MX" altLang="es-MX" sz="1600" b="1" dirty="0" err="1" smtClean="0">
                <a:latin typeface="+mn-lt"/>
              </a:rPr>
              <a:t>arbovirosis</a:t>
            </a:r>
            <a:r>
              <a:rPr lang="es-MX" altLang="es-MX" sz="1600" b="1" dirty="0" smtClean="0">
                <a:latin typeface="+mn-lt"/>
              </a:rPr>
              <a:t> </a:t>
            </a:r>
            <a:r>
              <a:rPr lang="es-MX" altLang="es-MX" sz="1600" b="1" dirty="0" smtClean="0">
                <a:latin typeface="+mn-lt"/>
              </a:rPr>
              <a:t>a través de personal médico </a:t>
            </a:r>
            <a:r>
              <a:rPr lang="es-MX" altLang="es-MX" sz="1600" b="1" dirty="0" smtClean="0">
                <a:latin typeface="+mn-lt"/>
              </a:rPr>
              <a:t>capacitado.</a:t>
            </a:r>
          </a:p>
          <a:p>
            <a:pPr algn="just">
              <a:spcBef>
                <a:spcPts val="900"/>
              </a:spcBef>
              <a:buClr>
                <a:srgbClr val="CC0066"/>
              </a:buClr>
              <a:buSzPct val="150000"/>
              <a:buFont typeface="Wingdings" pitchFamily="2" charset="2"/>
              <a:buChar char="ü"/>
            </a:pPr>
            <a:endParaRPr lang="es-MX" altLang="es-MX" sz="1600" b="1" dirty="0" smtClean="0">
              <a:latin typeface="+mn-lt"/>
            </a:endParaRPr>
          </a:p>
          <a:p>
            <a:pPr algn="just">
              <a:spcBef>
                <a:spcPts val="900"/>
              </a:spcBef>
              <a:buClr>
                <a:srgbClr val="CC0066"/>
              </a:buClr>
              <a:buSzPct val="150000"/>
              <a:buFont typeface="Wingdings" pitchFamily="2" charset="2"/>
              <a:buChar char="ü"/>
            </a:pPr>
            <a:r>
              <a:rPr lang="es-MX" altLang="es-MX" sz="1600" b="1" dirty="0">
                <a:latin typeface="+mn-lt"/>
              </a:rPr>
              <a:t>Es necesario fortalecer el manejo clínico de casos de dengue a efecto de evitar incremento en la letalidad</a:t>
            </a:r>
            <a:endParaRPr lang="es-MX" altLang="es-MX" sz="1600" b="1" dirty="0" smtClean="0">
              <a:latin typeface="+mn-lt"/>
            </a:endParaRPr>
          </a:p>
          <a:p>
            <a:pPr algn="just">
              <a:spcBef>
                <a:spcPts val="900"/>
              </a:spcBef>
              <a:buClr>
                <a:srgbClr val="CC0066"/>
              </a:buClr>
              <a:buSzPct val="150000"/>
              <a:buFont typeface="Wingdings" pitchFamily="2" charset="2"/>
              <a:buChar char="ü"/>
            </a:pPr>
            <a:endParaRPr lang="es-MX" altLang="es-MX" sz="1600" b="1" dirty="0" smtClean="0">
              <a:latin typeface="+mn-lt"/>
            </a:endParaRPr>
          </a:p>
          <a:p>
            <a:pPr algn="just">
              <a:spcBef>
                <a:spcPts val="900"/>
              </a:spcBef>
              <a:buClr>
                <a:srgbClr val="CC0066"/>
              </a:buClr>
              <a:buSzPct val="150000"/>
              <a:buFont typeface="Wingdings" pitchFamily="2" charset="2"/>
              <a:buChar char="ü"/>
            </a:pPr>
            <a:r>
              <a:rPr lang="es-MX" altLang="es-MX" sz="1600" b="1" dirty="0" smtClean="0">
                <a:latin typeface="+mn-lt"/>
              </a:rPr>
              <a:t>En </a:t>
            </a:r>
            <a:r>
              <a:rPr lang="es-MX" altLang="es-MX" sz="1600" b="1" dirty="0" smtClean="0">
                <a:latin typeface="+mn-lt"/>
              </a:rPr>
              <a:t>función de la oportuna vigilancia epidemiológica, será la capacidad de implementar acciones efectivas de control</a:t>
            </a:r>
            <a:r>
              <a:rPr lang="es-MX" altLang="es-MX" sz="1600" b="1" dirty="0" smtClean="0">
                <a:latin typeface="+mn-lt"/>
              </a:rPr>
              <a:t>.</a:t>
            </a:r>
          </a:p>
          <a:p>
            <a:pPr algn="just">
              <a:spcBef>
                <a:spcPts val="900"/>
              </a:spcBef>
              <a:buClr>
                <a:srgbClr val="CC0066"/>
              </a:buClr>
              <a:buSzPct val="150000"/>
              <a:buFont typeface="Wingdings" pitchFamily="2" charset="2"/>
              <a:buChar char="ü"/>
            </a:pPr>
            <a:endParaRPr lang="es-MX" altLang="es-MX" sz="1600" b="1" dirty="0" smtClean="0">
              <a:latin typeface="+mn-lt"/>
            </a:endParaRPr>
          </a:p>
          <a:p>
            <a:pPr algn="just">
              <a:spcBef>
                <a:spcPts val="900"/>
              </a:spcBef>
              <a:buClr>
                <a:srgbClr val="CC0066"/>
              </a:buClr>
              <a:buSzPct val="150000"/>
              <a:buFont typeface="Wingdings" pitchFamily="2" charset="2"/>
              <a:buChar char="ü"/>
            </a:pPr>
            <a:r>
              <a:rPr lang="es-MX" altLang="es-MX" sz="1600" b="1" dirty="0" smtClean="0">
                <a:latin typeface="+mn-lt"/>
              </a:rPr>
              <a:t>El </a:t>
            </a:r>
            <a:r>
              <a:rPr lang="es-MX" altLang="es-MX" sz="1600" b="1" dirty="0" smtClean="0">
                <a:latin typeface="+mn-lt"/>
              </a:rPr>
              <a:t>reto es contener los casos en el primer nivel de atención, sin brotes explosivos</a:t>
            </a:r>
            <a:r>
              <a:rPr lang="es-MX" altLang="es-MX" sz="1600" b="1" dirty="0" smtClean="0">
                <a:latin typeface="+mn-lt"/>
              </a:rPr>
              <a:t>.</a:t>
            </a:r>
          </a:p>
          <a:p>
            <a:pPr algn="just">
              <a:spcBef>
                <a:spcPts val="900"/>
              </a:spcBef>
              <a:buClr>
                <a:srgbClr val="CC0066"/>
              </a:buClr>
              <a:buSzPct val="150000"/>
              <a:buFont typeface="Wingdings" pitchFamily="2" charset="2"/>
              <a:buChar char="ü"/>
            </a:pPr>
            <a:endParaRPr lang="es-MX" altLang="es-MX" sz="1600" b="1" dirty="0" smtClean="0">
              <a:latin typeface="+mn-lt"/>
            </a:endParaRPr>
          </a:p>
          <a:p>
            <a:pPr algn="just">
              <a:spcBef>
                <a:spcPts val="900"/>
              </a:spcBef>
              <a:buClr>
                <a:srgbClr val="CC0066"/>
              </a:buClr>
              <a:buSzPct val="150000"/>
              <a:buFont typeface="Wingdings" pitchFamily="2" charset="2"/>
              <a:buChar char="ü"/>
            </a:pPr>
            <a:r>
              <a:rPr lang="es-MX" altLang="es-MX" sz="1600" b="1" dirty="0">
                <a:latin typeface="+mn-lt"/>
              </a:rPr>
              <a:t>Es necesario fortalecer las acciones coordinadas de vigilancia epidemiológica, promoción de la salud y prevención y control para lograr el control epidemiológico de dengue</a:t>
            </a:r>
          </a:p>
          <a:p>
            <a:pPr marL="0" indent="0" algn="just">
              <a:spcBef>
                <a:spcPts val="900"/>
              </a:spcBef>
              <a:buClr>
                <a:srgbClr val="385723"/>
              </a:buClr>
              <a:buSzPct val="150000"/>
            </a:pPr>
            <a:endParaRPr lang="es-MX" altLang="es-MX" sz="1600" b="1" dirty="0">
              <a:latin typeface="+mn-lt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868144" y="116632"/>
            <a:ext cx="2752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i="1" dirty="0">
                <a:solidFill>
                  <a:prstClr val="black"/>
                </a:solidFill>
              </a:rPr>
              <a:t>Conclusiones </a:t>
            </a:r>
          </a:p>
        </p:txBody>
      </p:sp>
      <p:pic>
        <p:nvPicPr>
          <p:cNvPr id="4" name="Picture 5" descr="C:\Documents and Settings\Administrador\Mis documentos\Descargas\Servicios de Salud 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1414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217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67744" y="44625"/>
            <a:ext cx="6876256" cy="504055"/>
          </a:xfrm>
        </p:spPr>
        <p:txBody>
          <a:bodyPr>
            <a:noAutofit/>
          </a:bodyPr>
          <a:lstStyle/>
          <a:p>
            <a:r>
              <a:rPr lang="es-MX" sz="2400" b="1" dirty="0"/>
              <a:t>Casos Confirmados de Dengue, </a:t>
            </a:r>
            <a:r>
              <a:rPr lang="es-MX" sz="2400" b="1" dirty="0" smtClean="0"/>
              <a:t>México 2018-2019</a:t>
            </a:r>
            <a:r>
              <a:rPr lang="es-MX" sz="2400" b="1" i="1" dirty="0" smtClean="0"/>
              <a:t> </a:t>
            </a:r>
            <a:endParaRPr lang="es-MX" sz="2400" b="1" i="1" dirty="0"/>
          </a:p>
        </p:txBody>
      </p:sp>
      <p:sp>
        <p:nvSpPr>
          <p:cNvPr id="5" name="10 CuadroTexto"/>
          <p:cNvSpPr txBox="1">
            <a:spLocks noChangeArrowheads="1"/>
          </p:cNvSpPr>
          <p:nvPr/>
        </p:nvSpPr>
        <p:spPr bwMode="auto">
          <a:xfrm>
            <a:off x="-53699" y="6453336"/>
            <a:ext cx="42714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 b="1" dirty="0"/>
              <a:t>&amp;Letalidad por 100 </a:t>
            </a:r>
            <a:r>
              <a:rPr lang="es-MX" sz="1200" b="1" dirty="0" smtClean="0"/>
              <a:t>casos</a:t>
            </a:r>
            <a:endParaRPr lang="es-MX" sz="1200" b="1" dirty="0" smtClean="0">
              <a:solidFill>
                <a:prstClr val="black"/>
              </a:solidFill>
            </a:endParaRPr>
          </a:p>
          <a:p>
            <a:r>
              <a:rPr lang="es-MX" sz="1200" b="1" dirty="0" smtClean="0">
                <a:solidFill>
                  <a:prstClr val="black"/>
                </a:solidFill>
              </a:rPr>
              <a:t>Fuente: Panorama Epidemiológico de Dengue DGE 2019 .  SE  23</a:t>
            </a:r>
            <a:endParaRPr lang="es-MX" sz="1200" b="1" dirty="0">
              <a:solidFill>
                <a:prstClr val="black"/>
              </a:solidFill>
            </a:endParaRPr>
          </a:p>
        </p:txBody>
      </p:sp>
      <p:pic>
        <p:nvPicPr>
          <p:cNvPr id="6" name="Picture 5" descr="C:\Documents and Settings\Administrador\Mis documentos\Descargas\Servicios de Salud 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1414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4" t="22379" r="49332" b="14113"/>
          <a:stretch/>
        </p:blipFill>
        <p:spPr bwMode="auto">
          <a:xfrm>
            <a:off x="893663" y="764704"/>
            <a:ext cx="735074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827584" y="5734997"/>
            <a:ext cx="7416824" cy="646331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MX" dirty="0"/>
              <a:t>El 73% de los casos confirmados corresponden a Chiapas, Veracruz, </a:t>
            </a:r>
            <a:r>
              <a:rPr lang="es-MX" dirty="0" smtClean="0"/>
              <a:t>Tabasco, Quintana </a:t>
            </a:r>
            <a:r>
              <a:rPr lang="es-MX" dirty="0"/>
              <a:t>Roo y Jalisco</a:t>
            </a:r>
          </a:p>
        </p:txBody>
      </p:sp>
    </p:spTree>
    <p:extLst>
      <p:ext uri="{BB962C8B-B14F-4D97-AF65-F5344CB8AC3E}">
        <p14:creationId xmlns:p14="http://schemas.microsoft.com/office/powerpoint/2010/main" val="31293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19672" y="44625"/>
            <a:ext cx="7524328" cy="504055"/>
          </a:xfrm>
        </p:spPr>
        <p:txBody>
          <a:bodyPr>
            <a:noAutofit/>
          </a:bodyPr>
          <a:lstStyle/>
          <a:p>
            <a:r>
              <a:rPr lang="es-MX" sz="2400" b="1" i="1" dirty="0"/>
              <a:t>Curva Epidémica de Casos de </a:t>
            </a:r>
            <a:r>
              <a:rPr lang="es-MX" sz="2400" b="1" i="1" dirty="0" smtClean="0"/>
              <a:t>Dengue, México</a:t>
            </a:r>
            <a:r>
              <a:rPr lang="es-MX" sz="2400" b="1" i="1" dirty="0"/>
              <a:t>, </a:t>
            </a:r>
            <a:r>
              <a:rPr lang="es-MX" sz="2400" b="1" i="1" dirty="0" smtClean="0"/>
              <a:t>2018 – 2019 </a:t>
            </a:r>
            <a:endParaRPr lang="es-MX" sz="2400" b="1" i="1" dirty="0"/>
          </a:p>
        </p:txBody>
      </p:sp>
      <p:sp>
        <p:nvSpPr>
          <p:cNvPr id="5" name="10 CuadroTexto"/>
          <p:cNvSpPr txBox="1">
            <a:spLocks noChangeArrowheads="1"/>
          </p:cNvSpPr>
          <p:nvPr/>
        </p:nvSpPr>
        <p:spPr bwMode="auto">
          <a:xfrm>
            <a:off x="-53699" y="6608385"/>
            <a:ext cx="42009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 b="1" dirty="0" smtClean="0">
                <a:solidFill>
                  <a:prstClr val="black"/>
                </a:solidFill>
              </a:rPr>
              <a:t>Fuente: Panorama Epidemiológico de Dengue DGE 2019. SE  23</a:t>
            </a:r>
            <a:endParaRPr lang="es-MX" sz="1200" b="1" dirty="0">
              <a:solidFill>
                <a:prstClr val="black"/>
              </a:solidFill>
            </a:endParaRPr>
          </a:p>
        </p:txBody>
      </p:sp>
      <p:pic>
        <p:nvPicPr>
          <p:cNvPr id="6" name="Picture 5" descr="C:\Documents and Settings\Administrador\Mis documentos\Descargas\Servicios de Salud 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1414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30" t="16129" r="23034" b="12299"/>
          <a:stretch/>
        </p:blipFill>
        <p:spPr bwMode="auto">
          <a:xfrm>
            <a:off x="179512" y="620713"/>
            <a:ext cx="8640960" cy="5913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926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4216" y="43930"/>
            <a:ext cx="7199784" cy="687610"/>
          </a:xfrm>
        </p:spPr>
        <p:txBody>
          <a:bodyPr>
            <a:noAutofit/>
          </a:bodyPr>
          <a:lstStyle/>
          <a:p>
            <a:r>
              <a:rPr lang="es-MX" sz="2400" b="1" i="1" dirty="0" smtClean="0"/>
              <a:t>Incidencia y Serotipos Aislados de Dengue, por Entidad Federativa. México, 2019</a:t>
            </a:r>
            <a:endParaRPr lang="es-MX" sz="2400" b="1" i="1" dirty="0"/>
          </a:p>
        </p:txBody>
      </p:sp>
      <p:sp>
        <p:nvSpPr>
          <p:cNvPr id="5" name="10 CuadroTexto"/>
          <p:cNvSpPr txBox="1">
            <a:spLocks noChangeArrowheads="1"/>
          </p:cNvSpPr>
          <p:nvPr/>
        </p:nvSpPr>
        <p:spPr bwMode="auto">
          <a:xfrm>
            <a:off x="0" y="6608385"/>
            <a:ext cx="43559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1200" b="1" dirty="0" smtClean="0">
                <a:solidFill>
                  <a:prstClr val="black"/>
                </a:solidFill>
              </a:rPr>
              <a:t>Fuente: Panorama Epidemiológico de Dengue DGE 2019.  SE 23</a:t>
            </a:r>
            <a:endParaRPr lang="es-MX" sz="1200" b="1" dirty="0">
              <a:solidFill>
                <a:prstClr val="black"/>
              </a:solidFill>
            </a:endParaRPr>
          </a:p>
        </p:txBody>
      </p:sp>
      <p:pic>
        <p:nvPicPr>
          <p:cNvPr id="6" name="Picture 5" descr="C:\Documents and Settings\Administrador\Mis documentos\Descargas\Servicios de Salud 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1414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9" t="17325" r="14187" b="11403"/>
          <a:stretch/>
        </p:blipFill>
        <p:spPr bwMode="auto">
          <a:xfrm>
            <a:off x="71437" y="822157"/>
            <a:ext cx="9037067" cy="563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Elipse"/>
          <p:cNvSpPr/>
          <p:nvPr/>
        </p:nvSpPr>
        <p:spPr>
          <a:xfrm rot="2007878">
            <a:off x="3134620" y="4852912"/>
            <a:ext cx="796213" cy="24944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29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915862" y="8531"/>
            <a:ext cx="6228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i="1" dirty="0" smtClean="0">
                <a:latin typeface="+mj-lt"/>
              </a:rPr>
              <a:t>Casos de Dengue </a:t>
            </a:r>
            <a:r>
              <a:rPr lang="es-MX" sz="2400" b="1" i="1" dirty="0">
                <a:latin typeface="+mj-lt"/>
              </a:rPr>
              <a:t>en </a:t>
            </a:r>
            <a:r>
              <a:rPr lang="es-MX" sz="2400" b="1" i="1" dirty="0" smtClean="0">
                <a:latin typeface="+mj-lt"/>
              </a:rPr>
              <a:t>SLP y </a:t>
            </a:r>
            <a:r>
              <a:rPr lang="es-MX" sz="2400" b="1" i="1" dirty="0" err="1" smtClean="0">
                <a:latin typeface="+mj-lt"/>
              </a:rPr>
              <a:t>Edos</a:t>
            </a:r>
            <a:r>
              <a:rPr lang="es-MX" sz="2400" b="1" i="1" dirty="0" smtClean="0">
                <a:latin typeface="+mj-lt"/>
              </a:rPr>
              <a:t>. Vecinos 2019*</a:t>
            </a:r>
            <a:endParaRPr lang="es-MX" sz="2400" b="1" i="1" dirty="0">
              <a:latin typeface="+mj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-36513" y="6608385"/>
            <a:ext cx="43847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prstClr val="black"/>
                </a:solidFill>
              </a:rPr>
              <a:t>Fuente: </a:t>
            </a:r>
            <a:r>
              <a:rPr lang="es-MX" sz="1200" b="1" dirty="0">
                <a:solidFill>
                  <a:prstClr val="black"/>
                </a:solidFill>
              </a:rPr>
              <a:t>Panorama Epidemiológico de </a:t>
            </a:r>
            <a:r>
              <a:rPr lang="es-MX" sz="1200" b="1" dirty="0" smtClean="0">
                <a:solidFill>
                  <a:prstClr val="black"/>
                </a:solidFill>
              </a:rPr>
              <a:t>Dengue DGE 2019.  *SE 23</a:t>
            </a:r>
            <a:endParaRPr lang="es-MX" sz="1200" b="1" dirty="0">
              <a:solidFill>
                <a:prstClr val="black"/>
              </a:solidFill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327172"/>
              </p:ext>
            </p:extLst>
          </p:nvPr>
        </p:nvGraphicFramePr>
        <p:xfrm>
          <a:off x="5396941" y="764704"/>
          <a:ext cx="3135499" cy="308119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766270"/>
                <a:gridCol w="1369229"/>
              </a:tblGrid>
              <a:tr h="4257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Entidad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Casos</a:t>
                      </a:r>
                    </a:p>
                  </a:txBody>
                  <a:tcPr marL="9525" marR="9525" marT="9525" marB="0" anchor="ctr"/>
                </a:tc>
              </a:tr>
              <a:tr h="2432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Veracruz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2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Jalisco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2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 Luis Potosí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2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Tamaulipas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2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Hidalgo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2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Nuevo León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2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Coahuila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2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Guanajuato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2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Zacatecas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2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Querétaro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285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879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38" name="3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029980"/>
              </p:ext>
            </p:extLst>
          </p:nvPr>
        </p:nvGraphicFramePr>
        <p:xfrm>
          <a:off x="356502" y="4618160"/>
          <a:ext cx="1708805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944"/>
                <a:gridCol w="526861"/>
              </a:tblGrid>
              <a:tr h="187749">
                <a:tc gridSpan="2"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Rangos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29453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0 casos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165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1 -</a:t>
                      </a:r>
                      <a:r>
                        <a:rPr lang="es-MX" sz="1200" baseline="0" dirty="0" smtClean="0"/>
                        <a:t> 100</a:t>
                      </a:r>
                      <a:r>
                        <a:rPr lang="es-MX" sz="1200" dirty="0" smtClean="0"/>
                        <a:t> casos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28885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101-500 casos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501-1000 casos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+1000 casos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5861665" y="5854521"/>
            <a:ext cx="295880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b="1" dirty="0" smtClean="0"/>
              <a:t>Casos a Nivel Nacional  2,615</a:t>
            </a:r>
            <a:endParaRPr lang="es-MX" b="1" dirty="0"/>
          </a:p>
        </p:txBody>
      </p:sp>
      <p:pic>
        <p:nvPicPr>
          <p:cNvPr id="40" name="Picture 5" descr="C:\Documents and Settings\Administrador\Mis documentos\Descargas\Servicios de Salud 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1414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5" y="729000"/>
            <a:ext cx="6078537" cy="531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093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91680" y="188640"/>
            <a:ext cx="7488832" cy="432048"/>
          </a:xfrm>
        </p:spPr>
        <p:txBody>
          <a:bodyPr>
            <a:noAutofit/>
          </a:bodyPr>
          <a:lstStyle/>
          <a:p>
            <a:r>
              <a:rPr lang="es-MX" sz="2400" b="1" i="1" dirty="0" smtClean="0">
                <a:solidFill>
                  <a:prstClr val="black"/>
                </a:solidFill>
              </a:rPr>
              <a:t>Casos Probables de </a:t>
            </a:r>
            <a:r>
              <a:rPr lang="es-MX" sz="2400" b="1" i="1" dirty="0">
                <a:solidFill>
                  <a:prstClr val="black"/>
                </a:solidFill>
              </a:rPr>
              <a:t>Dengue en San Luis </a:t>
            </a:r>
            <a:r>
              <a:rPr lang="es-MX" sz="2400" b="1" i="1" dirty="0" smtClean="0">
                <a:solidFill>
                  <a:prstClr val="black"/>
                </a:solidFill>
              </a:rPr>
              <a:t>Potosí  2018 – 2019</a:t>
            </a:r>
            <a:r>
              <a:rPr lang="es-MX" sz="2400" b="1" i="1" dirty="0">
                <a:solidFill>
                  <a:prstClr val="black"/>
                </a:solidFill>
              </a:rPr>
              <a:t/>
            </a:r>
            <a:br>
              <a:rPr lang="es-MX" sz="2400" b="1" i="1" dirty="0">
                <a:solidFill>
                  <a:prstClr val="black"/>
                </a:solidFill>
              </a:rPr>
            </a:br>
            <a:endParaRPr lang="es-MX" sz="2400" dirty="0"/>
          </a:p>
        </p:txBody>
      </p:sp>
      <p:sp>
        <p:nvSpPr>
          <p:cNvPr id="5" name="10 CuadroTexto"/>
          <p:cNvSpPr txBox="1">
            <a:spLocks noChangeArrowheads="1"/>
          </p:cNvSpPr>
          <p:nvPr/>
        </p:nvSpPr>
        <p:spPr bwMode="auto">
          <a:xfrm>
            <a:off x="-53699" y="6453336"/>
            <a:ext cx="44424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 b="1" dirty="0" smtClean="0">
                <a:solidFill>
                  <a:prstClr val="black"/>
                </a:solidFill>
              </a:rPr>
              <a:t>Fuente: </a:t>
            </a:r>
            <a:r>
              <a:rPr lang="es-MX" sz="1200" b="1" dirty="0">
                <a:solidFill>
                  <a:prstClr val="black"/>
                </a:solidFill>
              </a:rPr>
              <a:t>Sistema </a:t>
            </a:r>
            <a:r>
              <a:rPr lang="es-MX" sz="1200" b="1" dirty="0" smtClean="0">
                <a:solidFill>
                  <a:prstClr val="black"/>
                </a:solidFill>
              </a:rPr>
              <a:t>Nacional de </a:t>
            </a:r>
            <a:r>
              <a:rPr lang="es-MX" sz="1200" b="1" dirty="0">
                <a:solidFill>
                  <a:prstClr val="black"/>
                </a:solidFill>
              </a:rPr>
              <a:t>Vigilancia Epidemiológica </a:t>
            </a:r>
            <a:r>
              <a:rPr lang="es-MX" sz="1200" b="1" dirty="0" smtClean="0">
                <a:solidFill>
                  <a:prstClr val="black"/>
                </a:solidFill>
              </a:rPr>
              <a:t>2018-2019</a:t>
            </a:r>
            <a:endParaRPr lang="es-MX" sz="1200" b="1" dirty="0">
              <a:solidFill>
                <a:prstClr val="black"/>
              </a:solidFill>
            </a:endParaRPr>
          </a:p>
          <a:p>
            <a:r>
              <a:rPr lang="es-MX" sz="1200" b="1" dirty="0">
                <a:solidFill>
                  <a:prstClr val="black"/>
                </a:solidFill>
              </a:rPr>
              <a:t>* </a:t>
            </a:r>
            <a:r>
              <a:rPr lang="es-MX" sz="1200" b="1" dirty="0" smtClean="0">
                <a:solidFill>
                  <a:prstClr val="black"/>
                </a:solidFill>
              </a:rPr>
              <a:t>Hasta </a:t>
            </a:r>
            <a:r>
              <a:rPr lang="es-MX" sz="1200" b="1" dirty="0">
                <a:solidFill>
                  <a:prstClr val="black"/>
                </a:solidFill>
              </a:rPr>
              <a:t>Semana Epidemiológica </a:t>
            </a:r>
            <a:r>
              <a:rPr lang="es-MX" sz="1200" b="1" dirty="0" smtClean="0">
                <a:solidFill>
                  <a:prstClr val="black"/>
                </a:solidFill>
              </a:rPr>
              <a:t>23</a:t>
            </a:r>
            <a:endParaRPr lang="es-MX" sz="1200" b="1" dirty="0">
              <a:solidFill>
                <a:prstClr val="black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5496" y="2276872"/>
            <a:ext cx="32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/>
              <a:t>Casos</a:t>
            </a:r>
            <a:endParaRPr lang="es-MX" sz="1600" b="1" dirty="0"/>
          </a:p>
        </p:txBody>
      </p:sp>
      <p:pic>
        <p:nvPicPr>
          <p:cNvPr id="8" name="Picture 5" descr="C:\Documents and Settings\Administrador\Mis documentos\Descargas\Servicios de Salud 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1414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8211902"/>
              </p:ext>
            </p:extLst>
          </p:nvPr>
        </p:nvGraphicFramePr>
        <p:xfrm>
          <a:off x="305272" y="836712"/>
          <a:ext cx="8533456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739100"/>
              </p:ext>
            </p:extLst>
          </p:nvPr>
        </p:nvGraphicFramePr>
        <p:xfrm>
          <a:off x="2051720" y="1124744"/>
          <a:ext cx="2448272" cy="73660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837567"/>
                <a:gridCol w="837567"/>
                <a:gridCol w="773138"/>
              </a:tblGrid>
              <a:tr h="364120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Año</a:t>
                      </a:r>
                      <a:endParaRPr lang="es-MX" sz="1800" i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2018*</a:t>
                      </a:r>
                      <a:endParaRPr lang="es-MX" sz="1800" i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2019*</a:t>
                      </a:r>
                      <a:endParaRPr lang="es-MX" sz="1800" i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Casos</a:t>
                      </a:r>
                      <a:endParaRPr lang="es-MX" sz="1800" b="1" i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0" i="1" dirty="0" smtClean="0"/>
                        <a:t>137</a:t>
                      </a:r>
                      <a:endParaRPr lang="es-MX" sz="1800" b="0" i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0" i="0" dirty="0" smtClean="0"/>
                        <a:t>399</a:t>
                      </a:r>
                      <a:endParaRPr lang="es-MX" sz="1800" b="0" i="0" dirty="0"/>
                    </a:p>
                  </a:txBody>
                  <a:tcPr marL="68580" marR="68580"/>
                </a:tc>
              </a:tr>
            </a:tbl>
          </a:graphicData>
        </a:graphic>
      </p:graphicFrame>
      <p:sp>
        <p:nvSpPr>
          <p:cNvPr id="7" name="4 CuadroTexto"/>
          <p:cNvSpPr txBox="1"/>
          <p:nvPr/>
        </p:nvSpPr>
        <p:spPr>
          <a:xfrm>
            <a:off x="2987824" y="5517232"/>
            <a:ext cx="3260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prstClr val="black"/>
                </a:solidFill>
                <a:cs typeface="Calibri" pitchFamily="34" charset="0"/>
              </a:rPr>
              <a:t>Semana Epidemiológica </a:t>
            </a:r>
            <a:endParaRPr lang="es-MX" sz="1600" b="1" dirty="0">
              <a:solidFill>
                <a:prstClr val="black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23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631426"/>
              </p:ext>
            </p:extLst>
          </p:nvPr>
        </p:nvGraphicFramePr>
        <p:xfrm>
          <a:off x="971644" y="692696"/>
          <a:ext cx="7128748" cy="289560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1584748"/>
                <a:gridCol w="792000"/>
                <a:gridCol w="792000"/>
                <a:gridCol w="792000"/>
                <a:gridCol w="792000"/>
                <a:gridCol w="792000"/>
                <a:gridCol w="792000"/>
                <a:gridCol w="792000"/>
              </a:tblGrid>
              <a:tr h="216025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Institución</a:t>
                      </a:r>
                      <a:endParaRPr lang="es-ES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JS</a:t>
                      </a:r>
                      <a:r>
                        <a:rPr lang="es-ES" sz="1600" baseline="0" dirty="0" smtClean="0"/>
                        <a:t> I</a:t>
                      </a:r>
                      <a:endParaRPr lang="es-ES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JS</a:t>
                      </a:r>
                      <a:r>
                        <a:rPr lang="es-ES" sz="1600" baseline="0" dirty="0" smtClean="0"/>
                        <a:t> II</a:t>
                      </a:r>
                      <a:endParaRPr lang="es-ES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JS</a:t>
                      </a:r>
                      <a:r>
                        <a:rPr lang="es-ES" sz="1600" baseline="0" dirty="0" smtClean="0"/>
                        <a:t> III</a:t>
                      </a:r>
                      <a:endParaRPr lang="es-ES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JS</a:t>
                      </a:r>
                      <a:r>
                        <a:rPr lang="es-ES" sz="1600" baseline="0" dirty="0" smtClean="0"/>
                        <a:t> IV</a:t>
                      </a:r>
                      <a:endParaRPr lang="es-ES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JS</a:t>
                      </a:r>
                      <a:r>
                        <a:rPr lang="es-ES" sz="1600" baseline="0" dirty="0" smtClean="0"/>
                        <a:t> V</a:t>
                      </a:r>
                      <a:endParaRPr lang="es-ES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JS</a:t>
                      </a:r>
                      <a:r>
                        <a:rPr lang="es-ES" sz="1600" baseline="0" dirty="0" smtClean="0"/>
                        <a:t> VI</a:t>
                      </a:r>
                      <a:endParaRPr lang="es-ES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JS</a:t>
                      </a:r>
                      <a:r>
                        <a:rPr lang="es-ES" sz="1600" baseline="0" dirty="0" smtClean="0"/>
                        <a:t> VII</a:t>
                      </a:r>
                      <a:endParaRPr lang="es-ES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IMSS                               </a:t>
                      </a:r>
                      <a:endParaRPr lang="es-MX" sz="160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s-ES" sz="1800" b="0" i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IMSS </a:t>
                      </a:r>
                      <a:r>
                        <a:rPr lang="es-MX" sz="1600" b="1" u="none" strike="noStrike" dirty="0" smtClean="0">
                          <a:effectLst/>
                        </a:rPr>
                        <a:t>Bienestar                      </a:t>
                      </a:r>
                      <a:endParaRPr lang="es-MX" sz="160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s-ES" sz="1800" b="0" i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ISSSTE                             </a:t>
                      </a:r>
                      <a:endParaRPr lang="es-MX" sz="160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s-ES" sz="1800" b="0" i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 smtClean="0">
                          <a:effectLst/>
                        </a:rPr>
                        <a:t>Otras                          </a:t>
                      </a:r>
                      <a:endParaRPr lang="es-MX" sz="160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s-ES" sz="1800" b="0" i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SEDENA</a:t>
                      </a:r>
                      <a:endParaRPr lang="es-MX" sz="160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s-ES" sz="1800" b="0" i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SSA                                </a:t>
                      </a:r>
                      <a:endParaRPr lang="es-MX" sz="160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s-ES" sz="1800" b="0" i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</a:t>
                      </a:r>
                    </a:p>
                  </a:txBody>
                  <a:tcPr marL="9525" marR="9525" marT="9525" marB="0" anchor="b"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 smtClean="0"/>
                        <a:t>Jurisdicción</a:t>
                      </a:r>
                      <a:endParaRPr lang="es-ES" sz="1600" b="1" i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>
                          <a:latin typeface="+mn-lt"/>
                        </a:rPr>
                        <a:t>0</a:t>
                      </a:r>
                      <a:endParaRPr lang="es-ES" sz="1800" b="1" i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3" name="1 Título"/>
          <p:cNvSpPr txBox="1">
            <a:spLocks/>
          </p:cNvSpPr>
          <p:nvPr/>
        </p:nvSpPr>
        <p:spPr>
          <a:xfrm>
            <a:off x="1681336" y="29939"/>
            <a:ext cx="7462664" cy="446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i="1" dirty="0" smtClean="0">
                <a:solidFill>
                  <a:prstClr val="black"/>
                </a:solidFill>
              </a:rPr>
              <a:t>Casos Pb. </a:t>
            </a:r>
            <a:r>
              <a:rPr lang="es-ES" sz="2500" b="1" i="1" dirty="0">
                <a:solidFill>
                  <a:prstClr val="black"/>
                </a:solidFill>
              </a:rPr>
              <a:t>d</a:t>
            </a:r>
            <a:r>
              <a:rPr lang="es-ES" sz="2500" b="1" i="1" dirty="0" smtClean="0">
                <a:solidFill>
                  <a:prstClr val="black"/>
                </a:solidFill>
              </a:rPr>
              <a:t>e Dengue notificados por Institución, 2019*</a:t>
            </a:r>
            <a:endParaRPr lang="es-ES" sz="2500" b="1" i="1" dirty="0">
              <a:solidFill>
                <a:prstClr val="black"/>
              </a:solidFill>
            </a:endParaRPr>
          </a:p>
        </p:txBody>
      </p:sp>
      <p:graphicFrame>
        <p:nvGraphicFramePr>
          <p:cNvPr id="16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5769110"/>
              </p:ext>
            </p:extLst>
          </p:nvPr>
        </p:nvGraphicFramePr>
        <p:xfrm>
          <a:off x="34925" y="3573016"/>
          <a:ext cx="5580112" cy="2865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348588" y="3994190"/>
            <a:ext cx="985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N= 404</a:t>
            </a:r>
            <a:endParaRPr lang="es-MX" b="1" dirty="0"/>
          </a:p>
        </p:txBody>
      </p:sp>
      <p:sp>
        <p:nvSpPr>
          <p:cNvPr id="7" name="10 CuadroTexto"/>
          <p:cNvSpPr txBox="1">
            <a:spLocks noChangeArrowheads="1"/>
          </p:cNvSpPr>
          <p:nvPr/>
        </p:nvSpPr>
        <p:spPr bwMode="auto">
          <a:xfrm>
            <a:off x="-36512" y="6423719"/>
            <a:ext cx="40818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 b="1" dirty="0" smtClean="0">
                <a:solidFill>
                  <a:prstClr val="black"/>
                </a:solidFill>
              </a:rPr>
              <a:t>Fuente: </a:t>
            </a:r>
            <a:r>
              <a:rPr lang="es-MX" sz="1200" b="1" dirty="0">
                <a:solidFill>
                  <a:prstClr val="black"/>
                </a:solidFill>
              </a:rPr>
              <a:t>Sistema </a:t>
            </a:r>
            <a:r>
              <a:rPr lang="es-MX" sz="1200" b="1" dirty="0" smtClean="0">
                <a:solidFill>
                  <a:prstClr val="black"/>
                </a:solidFill>
              </a:rPr>
              <a:t>Nacional de </a:t>
            </a:r>
            <a:r>
              <a:rPr lang="es-MX" sz="1200" b="1" dirty="0">
                <a:solidFill>
                  <a:prstClr val="black"/>
                </a:solidFill>
              </a:rPr>
              <a:t>Vigilancia </a:t>
            </a:r>
            <a:r>
              <a:rPr lang="es-MX" sz="1200" b="1" dirty="0" smtClean="0">
                <a:solidFill>
                  <a:prstClr val="black"/>
                </a:solidFill>
              </a:rPr>
              <a:t>Epidemiológica 2019</a:t>
            </a:r>
            <a:endParaRPr lang="es-MX" sz="1200" b="1" dirty="0">
              <a:solidFill>
                <a:prstClr val="black"/>
              </a:solidFill>
            </a:endParaRPr>
          </a:p>
          <a:p>
            <a:r>
              <a:rPr lang="es-MX" sz="1200" b="1" dirty="0">
                <a:solidFill>
                  <a:prstClr val="black"/>
                </a:solidFill>
              </a:rPr>
              <a:t>* </a:t>
            </a:r>
            <a:r>
              <a:rPr lang="es-MX" sz="1200" b="1" dirty="0" smtClean="0">
                <a:solidFill>
                  <a:prstClr val="black"/>
                </a:solidFill>
              </a:rPr>
              <a:t>Hasta </a:t>
            </a:r>
            <a:r>
              <a:rPr lang="es-MX" sz="1200" b="1" dirty="0">
                <a:solidFill>
                  <a:prstClr val="black"/>
                </a:solidFill>
              </a:rPr>
              <a:t>Semana Epidemiológica </a:t>
            </a:r>
            <a:r>
              <a:rPr lang="es-MX" sz="1200" b="1" dirty="0" smtClean="0">
                <a:solidFill>
                  <a:prstClr val="black"/>
                </a:solidFill>
              </a:rPr>
              <a:t>23</a:t>
            </a:r>
            <a:endParaRPr lang="es-MX" sz="1200" b="1" dirty="0">
              <a:solidFill>
                <a:prstClr val="black"/>
              </a:solidFill>
            </a:endParaRPr>
          </a:p>
        </p:txBody>
      </p:sp>
      <p:pic>
        <p:nvPicPr>
          <p:cNvPr id="8" name="Picture 5" descr="C:\Documents and Settings\Administrador\Mis documentos\Descargas\Servicios de Salud 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1414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714177"/>
            <a:ext cx="3354289" cy="2523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299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000280" y="-382"/>
            <a:ext cx="714372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i="1" dirty="0">
                <a:solidFill>
                  <a:prstClr val="black"/>
                </a:solidFill>
                <a:latin typeface="+mj-lt"/>
              </a:rPr>
              <a:t>Situación del Dengue en San Luis </a:t>
            </a:r>
            <a:r>
              <a:rPr lang="es-MX" sz="2400" b="1" i="1" dirty="0" smtClean="0">
                <a:solidFill>
                  <a:prstClr val="black"/>
                </a:solidFill>
                <a:latin typeface="+mj-lt"/>
              </a:rPr>
              <a:t>Potosí,  2018 </a:t>
            </a:r>
            <a:r>
              <a:rPr lang="es-MX" sz="2400" b="1" i="1" dirty="0">
                <a:solidFill>
                  <a:prstClr val="black"/>
                </a:solidFill>
                <a:latin typeface="+mj-lt"/>
              </a:rPr>
              <a:t>– </a:t>
            </a:r>
            <a:r>
              <a:rPr lang="es-MX" sz="2400" b="1" i="1" dirty="0" smtClean="0">
                <a:solidFill>
                  <a:prstClr val="black"/>
                </a:solidFill>
                <a:latin typeface="+mj-lt"/>
              </a:rPr>
              <a:t>2019*</a:t>
            </a:r>
            <a:endParaRPr lang="es-MX" sz="2400" b="1" i="1" dirty="0">
              <a:solidFill>
                <a:prstClr val="black"/>
              </a:solidFill>
              <a:latin typeface="+mj-lt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272755"/>
              </p:ext>
            </p:extLst>
          </p:nvPr>
        </p:nvGraphicFramePr>
        <p:xfrm>
          <a:off x="1835696" y="4509120"/>
          <a:ext cx="5760640" cy="180576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800727"/>
                <a:gridCol w="1319971"/>
                <a:gridCol w="1319971"/>
                <a:gridCol w="1319971"/>
              </a:tblGrid>
              <a:tr h="235352">
                <a:tc>
                  <a:txBody>
                    <a:bodyPr/>
                    <a:lstStyle/>
                    <a:p>
                      <a:pPr algn="ctr"/>
                      <a:r>
                        <a:rPr lang="es-MX" sz="1800" i="1" dirty="0" smtClean="0"/>
                        <a:t>Clasificación</a:t>
                      </a:r>
                      <a:endParaRPr lang="es-MX" sz="1800" i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i="1" dirty="0" smtClean="0"/>
                        <a:t>2018*</a:t>
                      </a:r>
                      <a:endParaRPr lang="es-MX" sz="1800" i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i="1" dirty="0" smtClean="0"/>
                        <a:t>2019*</a:t>
                      </a:r>
                      <a:endParaRPr lang="es-MX" sz="1800" i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i="1" smtClean="0"/>
                        <a:t>% Variación</a:t>
                      </a:r>
                      <a:endParaRPr lang="es-MX" sz="1800" i="1" dirty="0"/>
                    </a:p>
                  </a:txBody>
                  <a:tcPr marL="68580" marR="68580"/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DNG</a:t>
                      </a:r>
                      <a:endParaRPr lang="es-MX" sz="1600" b="1" i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14</a:t>
                      </a:r>
                      <a:endParaRPr lang="es-MX" sz="1600" b="1" i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50</a:t>
                      </a:r>
                      <a:endParaRPr lang="es-MX" sz="1600" b="1" i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>
                          <a:solidFill>
                            <a:schemeClr val="bg1"/>
                          </a:solidFill>
                        </a:rPr>
                        <a:t>257.1</a:t>
                      </a:r>
                      <a:endParaRPr lang="es-MX" sz="1600" b="1" i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anchor="ctr">
                    <a:solidFill>
                      <a:srgbClr val="FF0000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DCSA</a:t>
                      </a:r>
                      <a:r>
                        <a:rPr lang="es-MX" sz="1600" b="1" i="1" baseline="0" dirty="0" smtClean="0"/>
                        <a:t> </a:t>
                      </a:r>
                      <a:endParaRPr lang="es-MX" sz="1600" b="1" i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</a:t>
                      </a:r>
                      <a:endParaRPr lang="es-MX" sz="1600" b="1" i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4</a:t>
                      </a:r>
                      <a:endParaRPr lang="es-MX" sz="1600" b="1" i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>
                          <a:solidFill>
                            <a:schemeClr val="bg1"/>
                          </a:solidFill>
                        </a:rPr>
                        <a:t>100</a:t>
                      </a:r>
                      <a:endParaRPr lang="es-MX" sz="1600" b="1" i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anchor="ctr">
                    <a:solidFill>
                      <a:srgbClr val="FF0000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baseline="0" dirty="0" smtClean="0"/>
                        <a:t>DG</a:t>
                      </a:r>
                      <a:endParaRPr lang="es-MX" sz="1600" b="1" i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</a:t>
                      </a:r>
                      <a:endParaRPr lang="es-MX" sz="1600" b="1" i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</a:t>
                      </a:r>
                      <a:endParaRPr lang="es-MX" sz="1600" b="1" i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MX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Total</a:t>
                      </a:r>
                      <a:endParaRPr lang="es-MX" sz="1600" b="1" i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14</a:t>
                      </a:r>
                      <a:endParaRPr lang="es-MX" sz="1600" b="1" i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54</a:t>
                      </a:r>
                      <a:endParaRPr lang="es-MX" sz="1600" b="1" i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>
                          <a:solidFill>
                            <a:schemeClr val="bg1"/>
                          </a:solidFill>
                        </a:rPr>
                        <a:t>285.7</a:t>
                      </a:r>
                      <a:endParaRPr lang="es-MX" sz="1600" b="1" i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pic>
        <p:nvPicPr>
          <p:cNvPr id="12" name="Picture 5" descr="C:\Documents and Settings\Administrador\Mis documentos\Descargas\Servicios de Salud 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1414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10 CuadroTexto"/>
          <p:cNvSpPr txBox="1">
            <a:spLocks noChangeArrowheads="1"/>
          </p:cNvSpPr>
          <p:nvPr/>
        </p:nvSpPr>
        <p:spPr bwMode="auto">
          <a:xfrm>
            <a:off x="-53699" y="6453336"/>
            <a:ext cx="44424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 b="1" dirty="0" smtClean="0">
                <a:solidFill>
                  <a:prstClr val="black"/>
                </a:solidFill>
              </a:rPr>
              <a:t>Fuente: </a:t>
            </a:r>
            <a:r>
              <a:rPr lang="es-MX" sz="1200" b="1" dirty="0">
                <a:solidFill>
                  <a:prstClr val="black"/>
                </a:solidFill>
              </a:rPr>
              <a:t>Sistema </a:t>
            </a:r>
            <a:r>
              <a:rPr lang="es-MX" sz="1200" b="1" dirty="0" smtClean="0">
                <a:solidFill>
                  <a:prstClr val="black"/>
                </a:solidFill>
              </a:rPr>
              <a:t>Nacional de </a:t>
            </a:r>
            <a:r>
              <a:rPr lang="es-MX" sz="1200" b="1" dirty="0">
                <a:solidFill>
                  <a:prstClr val="black"/>
                </a:solidFill>
              </a:rPr>
              <a:t>Vigilancia Epidemiológica </a:t>
            </a:r>
            <a:r>
              <a:rPr lang="es-MX" sz="1200" b="1" dirty="0" smtClean="0">
                <a:solidFill>
                  <a:prstClr val="black"/>
                </a:solidFill>
              </a:rPr>
              <a:t>2018-2019</a:t>
            </a:r>
            <a:endParaRPr lang="es-MX" sz="1200" b="1" dirty="0">
              <a:solidFill>
                <a:prstClr val="black"/>
              </a:solidFill>
            </a:endParaRPr>
          </a:p>
          <a:p>
            <a:r>
              <a:rPr lang="es-MX" sz="1200" b="1" dirty="0">
                <a:solidFill>
                  <a:prstClr val="black"/>
                </a:solidFill>
              </a:rPr>
              <a:t>* </a:t>
            </a:r>
            <a:r>
              <a:rPr lang="es-MX" sz="1200" b="1" dirty="0" smtClean="0">
                <a:solidFill>
                  <a:prstClr val="black"/>
                </a:solidFill>
              </a:rPr>
              <a:t>Hasta SE 23</a:t>
            </a:r>
            <a:endParaRPr lang="es-MX" sz="1200" b="1" dirty="0">
              <a:solidFill>
                <a:prstClr val="black"/>
              </a:solidFill>
            </a:endParaRPr>
          </a:p>
        </p:txBody>
      </p:sp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8337954"/>
              </p:ext>
            </p:extLst>
          </p:nvPr>
        </p:nvGraphicFramePr>
        <p:xfrm>
          <a:off x="300992" y="870530"/>
          <a:ext cx="8663495" cy="3677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20 CuadroTexto"/>
          <p:cNvSpPr txBox="1"/>
          <p:nvPr/>
        </p:nvSpPr>
        <p:spPr>
          <a:xfrm>
            <a:off x="-22535" y="1412776"/>
            <a:ext cx="32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i="1" dirty="0" smtClean="0"/>
              <a:t>Casos</a:t>
            </a:r>
            <a:endParaRPr lang="es-MX" sz="1600" b="1" i="1" dirty="0"/>
          </a:p>
        </p:txBody>
      </p:sp>
      <p:sp>
        <p:nvSpPr>
          <p:cNvPr id="13" name="4 CuadroTexto"/>
          <p:cNvSpPr txBox="1"/>
          <p:nvPr/>
        </p:nvSpPr>
        <p:spPr>
          <a:xfrm>
            <a:off x="2915816" y="3841303"/>
            <a:ext cx="3260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i="1" dirty="0" smtClean="0">
                <a:solidFill>
                  <a:prstClr val="black"/>
                </a:solidFill>
                <a:cs typeface="Calibri" pitchFamily="34" charset="0"/>
              </a:rPr>
              <a:t>Semana Epidemiológica</a:t>
            </a:r>
            <a:endParaRPr lang="es-MX" sz="1400" b="1" i="1" dirty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331640" y="548680"/>
            <a:ext cx="5380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prstClr val="black"/>
                </a:solidFill>
              </a:rPr>
              <a:t>Curva e</a:t>
            </a:r>
            <a:r>
              <a:rPr lang="es-MX" b="1" dirty="0" smtClean="0">
                <a:solidFill>
                  <a:prstClr val="black"/>
                </a:solidFill>
              </a:rPr>
              <a:t>pidémica de </a:t>
            </a:r>
            <a:r>
              <a:rPr lang="es-MX" b="1" dirty="0">
                <a:solidFill>
                  <a:prstClr val="black"/>
                </a:solidFill>
              </a:rPr>
              <a:t>c</a:t>
            </a:r>
            <a:r>
              <a:rPr lang="es-MX" b="1" dirty="0" smtClean="0">
                <a:solidFill>
                  <a:prstClr val="black"/>
                </a:solidFill>
              </a:rPr>
              <a:t>asos confirmados de Dengue  </a:t>
            </a:r>
          </a:p>
          <a:p>
            <a:pPr algn="ctr"/>
            <a:r>
              <a:rPr lang="es-MX" b="1" dirty="0" smtClean="0">
                <a:solidFill>
                  <a:prstClr val="black"/>
                </a:solidFill>
              </a:rPr>
              <a:t>2018 – 2019*</a:t>
            </a:r>
            <a:endParaRPr lang="es-MX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75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23728" y="260648"/>
            <a:ext cx="6912768" cy="288032"/>
          </a:xfrm>
        </p:spPr>
        <p:txBody>
          <a:bodyPr>
            <a:noAutofit/>
          </a:bodyPr>
          <a:lstStyle/>
          <a:p>
            <a:r>
              <a:rPr lang="es-MX" sz="2400" b="1" i="1" dirty="0" smtClean="0">
                <a:solidFill>
                  <a:prstClr val="black"/>
                </a:solidFill>
              </a:rPr>
              <a:t>Positividad </a:t>
            </a:r>
            <a:r>
              <a:rPr lang="es-MX" sz="2400" b="1" i="1" dirty="0">
                <a:solidFill>
                  <a:prstClr val="black"/>
                </a:solidFill>
              </a:rPr>
              <a:t>del Dengue en San Luis </a:t>
            </a:r>
            <a:r>
              <a:rPr lang="es-MX" sz="2400" b="1" i="1" dirty="0" smtClean="0">
                <a:solidFill>
                  <a:prstClr val="black"/>
                </a:solidFill>
              </a:rPr>
              <a:t>Potosí  2018 – 2019*</a:t>
            </a:r>
            <a:r>
              <a:rPr lang="es-MX" sz="2400" b="1" i="1" dirty="0">
                <a:solidFill>
                  <a:prstClr val="black"/>
                </a:solidFill>
              </a:rPr>
              <a:t/>
            </a:r>
            <a:br>
              <a:rPr lang="es-MX" sz="2400" b="1" i="1" dirty="0">
                <a:solidFill>
                  <a:prstClr val="black"/>
                </a:solidFill>
              </a:rPr>
            </a:br>
            <a:endParaRPr lang="es-MX" sz="2400" i="1" dirty="0"/>
          </a:p>
        </p:txBody>
      </p:sp>
      <p:sp>
        <p:nvSpPr>
          <p:cNvPr id="5" name="10 CuadroTexto"/>
          <p:cNvSpPr txBox="1">
            <a:spLocks noChangeArrowheads="1"/>
          </p:cNvSpPr>
          <p:nvPr/>
        </p:nvSpPr>
        <p:spPr bwMode="auto">
          <a:xfrm>
            <a:off x="-53699" y="6453336"/>
            <a:ext cx="44424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 b="1" dirty="0" smtClean="0">
                <a:solidFill>
                  <a:prstClr val="black"/>
                </a:solidFill>
              </a:rPr>
              <a:t>Fuente: </a:t>
            </a:r>
            <a:r>
              <a:rPr lang="es-MX" sz="1200" b="1" dirty="0">
                <a:solidFill>
                  <a:prstClr val="black"/>
                </a:solidFill>
              </a:rPr>
              <a:t>Sistema </a:t>
            </a:r>
            <a:r>
              <a:rPr lang="es-MX" sz="1200" b="1" dirty="0" smtClean="0">
                <a:solidFill>
                  <a:prstClr val="black"/>
                </a:solidFill>
              </a:rPr>
              <a:t>Nacional de </a:t>
            </a:r>
            <a:r>
              <a:rPr lang="es-MX" sz="1200" b="1" dirty="0">
                <a:solidFill>
                  <a:prstClr val="black"/>
                </a:solidFill>
              </a:rPr>
              <a:t>Vigilancia Epidemiológica </a:t>
            </a:r>
            <a:r>
              <a:rPr lang="es-MX" sz="1200" b="1" dirty="0" smtClean="0">
                <a:solidFill>
                  <a:prstClr val="black"/>
                </a:solidFill>
              </a:rPr>
              <a:t>2018-2019</a:t>
            </a:r>
            <a:endParaRPr lang="es-MX" sz="1200" b="1" dirty="0">
              <a:solidFill>
                <a:prstClr val="black"/>
              </a:solidFill>
            </a:endParaRPr>
          </a:p>
          <a:p>
            <a:r>
              <a:rPr lang="es-MX" sz="1200" b="1" dirty="0">
                <a:solidFill>
                  <a:prstClr val="black"/>
                </a:solidFill>
              </a:rPr>
              <a:t>* Hasta Semana </a:t>
            </a:r>
            <a:r>
              <a:rPr lang="es-MX" sz="1200" b="1" dirty="0" smtClean="0">
                <a:solidFill>
                  <a:prstClr val="black"/>
                </a:solidFill>
              </a:rPr>
              <a:t>Epidemiológica 23</a:t>
            </a:r>
            <a:endParaRPr lang="es-MX" sz="1200" b="1" dirty="0">
              <a:solidFill>
                <a:prstClr val="black"/>
              </a:solidFill>
            </a:endParaRPr>
          </a:p>
        </p:txBody>
      </p:sp>
      <p:pic>
        <p:nvPicPr>
          <p:cNvPr id="7" name="Picture 5" descr="C:\Documents and Settings\Administrador\Mis documentos\Descargas\Servicios de Salud 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11414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3593721"/>
              </p:ext>
            </p:extLst>
          </p:nvPr>
        </p:nvGraphicFramePr>
        <p:xfrm>
          <a:off x="323528" y="764704"/>
          <a:ext cx="8640960" cy="5472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0" y="2802414"/>
            <a:ext cx="323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i="1" dirty="0" smtClean="0">
                <a:solidFill>
                  <a:prstClr val="black"/>
                </a:solidFill>
              </a:rPr>
              <a:t>%</a:t>
            </a:r>
            <a:endParaRPr lang="es-MX" sz="1600" b="1" i="1" dirty="0">
              <a:solidFill>
                <a:prstClr val="black"/>
              </a:solidFill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2998086" y="5559345"/>
            <a:ext cx="3260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i="1" dirty="0" smtClean="0">
                <a:solidFill>
                  <a:prstClr val="black"/>
                </a:solidFill>
                <a:cs typeface="Calibri" pitchFamily="34" charset="0"/>
              </a:rPr>
              <a:t>Semana Epidemiológica </a:t>
            </a:r>
            <a:endParaRPr lang="es-MX" sz="1600" b="1" i="1" dirty="0">
              <a:solidFill>
                <a:prstClr val="black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84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11040</TotalTime>
  <Words>849</Words>
  <Application>Microsoft Office PowerPoint</Application>
  <PresentationFormat>Presentación en pantalla (4:3)</PresentationFormat>
  <Paragraphs>316</Paragraphs>
  <Slides>17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17</vt:i4>
      </vt:variant>
    </vt:vector>
  </HeadingPairs>
  <TitlesOfParts>
    <vt:vector size="19" baseType="lpstr">
      <vt:lpstr>1_Tema de Office</vt:lpstr>
      <vt:lpstr>2_Tema de Office</vt:lpstr>
      <vt:lpstr>Presentación de PowerPoint</vt:lpstr>
      <vt:lpstr>Casos Confirmados de Dengue, México 2018-2019 </vt:lpstr>
      <vt:lpstr>Curva Epidémica de Casos de Dengue, México, 2018 – 2019 </vt:lpstr>
      <vt:lpstr>Incidencia y Serotipos Aislados de Dengue, por Entidad Federativa. México, 2019</vt:lpstr>
      <vt:lpstr>Presentación de PowerPoint</vt:lpstr>
      <vt:lpstr>Casos Probables de Dengue en San Luis Potosí  2018 – 2019 </vt:lpstr>
      <vt:lpstr>Presentación de PowerPoint</vt:lpstr>
      <vt:lpstr>Presentación de PowerPoint</vt:lpstr>
      <vt:lpstr>Positividad del Dengue en San Luis Potosí  2018 – 2019* </vt:lpstr>
      <vt:lpstr>Casos Confirmados de Dengue por Grupo de Edad y Género. San Luis Potosí, 2019* </vt:lpstr>
      <vt:lpstr>Casos Confirmados de Dengue  por Municipio en San Luis Potosí, 2019*</vt:lpstr>
      <vt:lpstr>Situación del Dengue en JS V 2019*</vt:lpstr>
      <vt:lpstr>Situación del Dengue en JS VI 2019*</vt:lpstr>
      <vt:lpstr>Situación del Dengue en JS VII 2019*</vt:lpstr>
      <vt:lpstr>Serotipos Aislados de Dengue en San Luis Potosí, 2019*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Ing. Mata</dc:creator>
  <cp:lastModifiedBy>Vectores</cp:lastModifiedBy>
  <cp:revision>1129</cp:revision>
  <cp:lastPrinted>2017-10-30T17:50:17Z</cp:lastPrinted>
  <dcterms:created xsi:type="dcterms:W3CDTF">2017-05-25T19:46:45Z</dcterms:created>
  <dcterms:modified xsi:type="dcterms:W3CDTF">2019-06-18T18:21:18Z</dcterms:modified>
</cp:coreProperties>
</file>